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oboto Slab"/>
      <p:regular r:id="rId23"/>
      <p:bold r:id="rId24"/>
    </p:embeddedFont>
    <p:embeddedFont>
      <p:font typeface="Fira Sans Extra Condensed Medium"/>
      <p:regular r:id="rId25"/>
      <p:bold r:id="rId26"/>
      <p:italic r:id="rId27"/>
      <p:boldItalic r:id="rId28"/>
    </p:embeddedFont>
    <p:embeddedFont>
      <p:font typeface="Fira Sans Condensed Medium"/>
      <p:regular r:id="rId29"/>
      <p:bold r:id="rId30"/>
      <p:italic r:id="rId31"/>
      <p:boldItalic r:id="rId32"/>
    </p:embeddedFont>
    <p:embeddedFont>
      <p:font typeface="Fira Sans Extra Condensed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Slab-bold.fntdata"/><Relationship Id="rId23" Type="http://schemas.openxmlformats.org/officeDocument/2006/relationships/font" Target="fonts/RobotoSla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FiraSansExtraCondensedMedium-bold.fntdata"/><Relationship Id="rId25" Type="http://schemas.openxmlformats.org/officeDocument/2006/relationships/font" Target="fonts/FiraSansExtraCondensedMedium-regular.fntdata"/><Relationship Id="rId28" Type="http://schemas.openxmlformats.org/officeDocument/2006/relationships/font" Target="fonts/FiraSansExtraCondensedMedium-boldItalic.fntdata"/><Relationship Id="rId27" Type="http://schemas.openxmlformats.org/officeDocument/2006/relationships/font" Target="fonts/FiraSansExtraCondensed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FiraSansCondensed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FiraSansCondensedMedium-italic.fntdata"/><Relationship Id="rId30" Type="http://schemas.openxmlformats.org/officeDocument/2006/relationships/font" Target="fonts/FiraSansCondensedMedium-bold.fntdata"/><Relationship Id="rId11" Type="http://schemas.openxmlformats.org/officeDocument/2006/relationships/slide" Target="slides/slide6.xml"/><Relationship Id="rId33" Type="http://schemas.openxmlformats.org/officeDocument/2006/relationships/font" Target="fonts/FiraSansExtraCondensed-regular.fntdata"/><Relationship Id="rId10" Type="http://schemas.openxmlformats.org/officeDocument/2006/relationships/slide" Target="slides/slide5.xml"/><Relationship Id="rId32" Type="http://schemas.openxmlformats.org/officeDocument/2006/relationships/font" Target="fonts/FiraSansCondensedMedium-boldItalic.fntdata"/><Relationship Id="rId13" Type="http://schemas.openxmlformats.org/officeDocument/2006/relationships/slide" Target="slides/slide8.xml"/><Relationship Id="rId35" Type="http://schemas.openxmlformats.org/officeDocument/2006/relationships/font" Target="fonts/FiraSansExtraCondensed-italic.fntdata"/><Relationship Id="rId12" Type="http://schemas.openxmlformats.org/officeDocument/2006/relationships/slide" Target="slides/slide7.xml"/><Relationship Id="rId34" Type="http://schemas.openxmlformats.org/officeDocument/2006/relationships/font" Target="fonts/FiraSansExtraCondensed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FiraSansExtraCondensed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reetmix.net/ln7mb/6/main-st-alt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db2e262890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db2e26289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main themes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Mentioning the bike path: ranging from enjoyment to usage - 28%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b2e26289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db2e2628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activity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db2e26289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db2e26289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db2e26289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db2e26289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hotspots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Bulkhead area: difficult/dangerous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db2e26289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db2e26289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db2e26289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db2e26289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b2e26289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b2e26289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does road project require retrofit?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https://streetmix.net/ln7mb/6/main-st-alt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db2e26289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db2e26289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db2e26289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db2e26289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db2e26289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db2e26289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db60a6eb5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db60a6eb5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db2e26289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db2e26289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 sure if bike lanes would be possible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db60a6eb56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db60a6eb5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db60a6eb56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db60a6eb56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db2e262890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db2e262890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db2e262890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db2e26289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475" y="-14675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83800" y="0"/>
            <a:ext cx="7960500" cy="4144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1899474"/>
            <a:ext cx="1575000" cy="3244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697175" y="1320225"/>
            <a:ext cx="3616800" cy="16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6304925" y="3139200"/>
            <a:ext cx="2009100" cy="55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 flipH="1">
            <a:off x="175" y="0"/>
            <a:ext cx="7960500" cy="4144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 flipH="1">
            <a:off x="7569475" y="1915675"/>
            <a:ext cx="1575000" cy="3228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" name="Google Shape;18;p3"/>
          <p:cNvSpPr txBox="1"/>
          <p:nvPr>
            <p:ph type="ctrTitle"/>
          </p:nvPr>
        </p:nvSpPr>
        <p:spPr>
          <a:xfrm flipH="1">
            <a:off x="3038225" y="1435700"/>
            <a:ext cx="27558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 flipH="1">
            <a:off x="6075979" y="233290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20" name="Google Shape;20;p3"/>
          <p:cNvCxnSpPr/>
          <p:nvPr/>
        </p:nvCxnSpPr>
        <p:spPr>
          <a:xfrm>
            <a:off x="5954850" y="0"/>
            <a:ext cx="0" cy="31620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rot="5400000">
            <a:off x="6331050" y="-16965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3" name="Google Shape;23;p4"/>
          <p:cNvSpPr/>
          <p:nvPr/>
        </p:nvSpPr>
        <p:spPr>
          <a:xfrm rot="-5400000">
            <a:off x="2704200" y="-2704200"/>
            <a:ext cx="272700" cy="56811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4" name="Google Shape;24;p4"/>
          <p:cNvSpPr/>
          <p:nvPr/>
        </p:nvSpPr>
        <p:spPr>
          <a:xfrm rot="5400000">
            <a:off x="5126250" y="1125725"/>
            <a:ext cx="384900" cy="76506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5" name="Google Shape;25;p4"/>
          <p:cNvSpPr/>
          <p:nvPr/>
        </p:nvSpPr>
        <p:spPr>
          <a:xfrm flipH="1">
            <a:off x="8965500" y="945650"/>
            <a:ext cx="178500" cy="22266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6" name="Google Shape;26;p4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20000" y="1022075"/>
            <a:ext cx="7704000" cy="35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oboto Slab"/>
              <a:buAutoNum type="arabicPeriod"/>
              <a:defRPr sz="1200">
                <a:solidFill>
                  <a:srgbClr val="073763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alphaLcPeriod"/>
              <a:defRPr>
                <a:solidFill>
                  <a:srgbClr val="073763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romanLcPeriod"/>
              <a:defRPr>
                <a:solidFill>
                  <a:srgbClr val="073763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arabicPeriod"/>
              <a:defRPr>
                <a:solidFill>
                  <a:srgbClr val="073763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alphaLcPeriod"/>
              <a:defRPr>
                <a:solidFill>
                  <a:srgbClr val="073763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romanLcPeriod"/>
              <a:defRPr>
                <a:solidFill>
                  <a:srgbClr val="073763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arabicPeriod"/>
              <a:defRPr>
                <a:solidFill>
                  <a:srgbClr val="073763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alphaLcPeriod"/>
              <a:defRPr>
                <a:solidFill>
                  <a:srgbClr val="073763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AutoNum type="romanLcPeriod"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4560425" y="-7025"/>
            <a:ext cx="4587300" cy="51576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-7500" y="-7025"/>
            <a:ext cx="4567800" cy="51576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rot="5400000">
            <a:off x="4545472" y="2860425"/>
            <a:ext cx="453900" cy="392700"/>
          </a:xfrm>
          <a:prstGeom prst="triangl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 txBox="1"/>
          <p:nvPr>
            <p:ph type="ctrTitle"/>
          </p:nvPr>
        </p:nvSpPr>
        <p:spPr>
          <a:xfrm>
            <a:off x="1026250" y="1164063"/>
            <a:ext cx="2500200" cy="9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ctrTitle"/>
          </p:nvPr>
        </p:nvSpPr>
        <p:spPr>
          <a:xfrm>
            <a:off x="5603975" y="1164063"/>
            <a:ext cx="2500200" cy="9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876850" y="2413498"/>
            <a:ext cx="2797200" cy="13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3" type="subTitle"/>
          </p:nvPr>
        </p:nvSpPr>
        <p:spPr>
          <a:xfrm>
            <a:off x="5448850" y="2413504"/>
            <a:ext cx="2797200" cy="13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38" name="Google Shape;38;p6"/>
          <p:cNvSpPr/>
          <p:nvPr/>
        </p:nvSpPr>
        <p:spPr>
          <a:xfrm>
            <a:off x="872902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887130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 flipH="1" rot="828">
            <a:off x="4162800" y="4979536"/>
            <a:ext cx="4981200" cy="1641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42" name="Google Shape;42;p7"/>
          <p:cNvSpPr/>
          <p:nvPr/>
        </p:nvSpPr>
        <p:spPr>
          <a:xfrm flipH="1">
            <a:off x="0" y="0"/>
            <a:ext cx="325200" cy="4647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43" name="Google Shape;43;p7"/>
          <p:cNvSpPr/>
          <p:nvPr/>
        </p:nvSpPr>
        <p:spPr>
          <a:xfrm flipH="1" rot="984">
            <a:off x="7638900" y="4897324"/>
            <a:ext cx="1047900" cy="1641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44" name="Google Shape;44;p7"/>
          <p:cNvSpPr/>
          <p:nvPr/>
        </p:nvSpPr>
        <p:spPr>
          <a:xfrm flipH="1" rot="-5398897">
            <a:off x="8513700" y="2409300"/>
            <a:ext cx="935400" cy="3249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45" name="Google Shape;45;p7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763738" y="1530875"/>
            <a:ext cx="3852600" cy="25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oboto Slab"/>
              <a:buChar char="●"/>
              <a:defRPr>
                <a:solidFill>
                  <a:srgbClr val="073763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○"/>
              <a:defRPr>
                <a:solidFill>
                  <a:srgbClr val="073763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■"/>
              <a:defRPr>
                <a:solidFill>
                  <a:srgbClr val="073763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●"/>
              <a:defRPr>
                <a:solidFill>
                  <a:srgbClr val="073763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○"/>
              <a:defRPr>
                <a:solidFill>
                  <a:srgbClr val="073763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■"/>
              <a:defRPr>
                <a:solidFill>
                  <a:srgbClr val="073763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●"/>
              <a:defRPr>
                <a:solidFill>
                  <a:srgbClr val="073763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○"/>
              <a:defRPr>
                <a:solidFill>
                  <a:srgbClr val="073763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■"/>
              <a:defRPr>
                <a:solidFill>
                  <a:srgbClr val="07376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773800" y="2322625"/>
            <a:ext cx="144300" cy="9081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8"/>
          <p:cNvSpPr/>
          <p:nvPr/>
        </p:nvSpPr>
        <p:spPr>
          <a:xfrm>
            <a:off x="542400" y="0"/>
            <a:ext cx="144300" cy="28209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"/>
          <p:cNvSpPr/>
          <p:nvPr/>
        </p:nvSpPr>
        <p:spPr>
          <a:xfrm>
            <a:off x="8028375" y="411475"/>
            <a:ext cx="144300" cy="17232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8613000" y="3420300"/>
            <a:ext cx="531000" cy="172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484150" y="1366425"/>
            <a:ext cx="4175700" cy="23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8"/>
          <p:cNvSpPr/>
          <p:nvPr/>
        </p:nvSpPr>
        <p:spPr>
          <a:xfrm flipH="1" rot="-5398897">
            <a:off x="-395550" y="2499750"/>
            <a:ext cx="935400" cy="144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54" name="Google Shape;54;p8"/>
          <p:cNvSpPr/>
          <p:nvPr/>
        </p:nvSpPr>
        <p:spPr>
          <a:xfrm rot="5400000">
            <a:off x="8213250" y="-41450"/>
            <a:ext cx="138300" cy="17232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"/>
          <p:cNvSpPr/>
          <p:nvPr/>
        </p:nvSpPr>
        <p:spPr>
          <a:xfrm flipH="1" rot="670">
            <a:off x="-150" y="4979146"/>
            <a:ext cx="1538400" cy="1641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/>
          <p:nvPr/>
        </p:nvSpPr>
        <p:spPr>
          <a:xfrm>
            <a:off x="0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9"/>
          <p:cNvSpPr/>
          <p:nvPr/>
        </p:nvSpPr>
        <p:spPr>
          <a:xfrm flipH="1">
            <a:off x="300" y="-7350"/>
            <a:ext cx="3201900" cy="15477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/>
          <p:nvPr/>
        </p:nvSpPr>
        <p:spPr>
          <a:xfrm flipH="1">
            <a:off x="2582575" y="900600"/>
            <a:ext cx="6561900" cy="42429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60" name="Google Shape;60;p9"/>
          <p:cNvSpPr txBox="1"/>
          <p:nvPr>
            <p:ph type="ctrTitle"/>
          </p:nvPr>
        </p:nvSpPr>
        <p:spPr>
          <a:xfrm flipH="1">
            <a:off x="2627825" y="2540550"/>
            <a:ext cx="31662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hasCustomPrompt="1" idx="2" type="title"/>
          </p:nvPr>
        </p:nvSpPr>
        <p:spPr>
          <a:xfrm flipH="1">
            <a:off x="6075775" y="2359022"/>
            <a:ext cx="2628600" cy="227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62" name="Google Shape;62;p9"/>
          <p:cNvCxnSpPr/>
          <p:nvPr/>
        </p:nvCxnSpPr>
        <p:spPr>
          <a:xfrm>
            <a:off x="5954850" y="-10625"/>
            <a:ext cx="0" cy="4277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2688600" y="550689"/>
            <a:ext cx="3766800" cy="115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indent="-3175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indent="-3175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indent="-3175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indent="-3175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indent="-31750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indent="-31750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indent="-31750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indent="-31750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65" name="Google Shape;65;p10"/>
          <p:cNvSpPr/>
          <p:nvPr/>
        </p:nvSpPr>
        <p:spPr>
          <a:xfrm>
            <a:off x="0" y="3420300"/>
            <a:ext cx="140700" cy="172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0"/>
          <p:cNvSpPr/>
          <p:nvPr/>
        </p:nvSpPr>
        <p:spPr>
          <a:xfrm>
            <a:off x="7249500" y="4573650"/>
            <a:ext cx="1894500" cy="3108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0"/>
          <p:cNvSpPr/>
          <p:nvPr/>
        </p:nvSpPr>
        <p:spPr>
          <a:xfrm rot="5400000">
            <a:off x="8304150" y="4295575"/>
            <a:ext cx="765300" cy="1077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/>
          <p:nvPr/>
        </p:nvSpPr>
        <p:spPr>
          <a:xfrm rot="5400000">
            <a:off x="366925" y="384100"/>
            <a:ext cx="138300" cy="8721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0" y="4573650"/>
            <a:ext cx="3990000" cy="3108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1"/>
          <p:cNvSpPr/>
          <p:nvPr/>
        </p:nvSpPr>
        <p:spPr>
          <a:xfrm rot="10800000">
            <a:off x="2207575" y="411400"/>
            <a:ext cx="6937200" cy="1077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1"/>
          <p:cNvSpPr/>
          <p:nvPr/>
        </p:nvSpPr>
        <p:spPr>
          <a:xfrm rot="10800000">
            <a:off x="6895050" y="465250"/>
            <a:ext cx="1785900" cy="294600"/>
          </a:xfrm>
          <a:prstGeom prst="rect">
            <a:avLst/>
          </a:prstGeom>
          <a:solidFill>
            <a:schemeClr val="accent6">
              <a:alpha val="534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1"/>
          <p:cNvSpPr/>
          <p:nvPr/>
        </p:nvSpPr>
        <p:spPr>
          <a:xfrm rot="10800000">
            <a:off x="5808150" y="3897725"/>
            <a:ext cx="2872800" cy="138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1"/>
          <p:cNvSpPr txBox="1"/>
          <p:nvPr>
            <p:ph hasCustomPrompt="1" type="title"/>
          </p:nvPr>
        </p:nvSpPr>
        <p:spPr>
          <a:xfrm>
            <a:off x="4419275" y="1373263"/>
            <a:ext cx="3942600" cy="16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5938614" y="3191388"/>
            <a:ext cx="23772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accent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/>
          <p:nvPr/>
        </p:nvSpPr>
        <p:spPr>
          <a:xfrm>
            <a:off x="-150" y="1276200"/>
            <a:ext cx="9144000" cy="38667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8275"/>
              </a:solidFill>
            </a:endParaRPr>
          </a:p>
        </p:txBody>
      </p:sp>
      <p:cxnSp>
        <p:nvCxnSpPr>
          <p:cNvPr id="79" name="Google Shape;79;p13"/>
          <p:cNvCxnSpPr/>
          <p:nvPr/>
        </p:nvCxnSpPr>
        <p:spPr>
          <a:xfrm rot="10800000">
            <a:off x="1654675" y="1693225"/>
            <a:ext cx="0" cy="3450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3"/>
          <p:cNvCxnSpPr/>
          <p:nvPr/>
        </p:nvCxnSpPr>
        <p:spPr>
          <a:xfrm rot="10800000">
            <a:off x="3968125" y="1693225"/>
            <a:ext cx="0" cy="3450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3"/>
          <p:cNvCxnSpPr/>
          <p:nvPr/>
        </p:nvCxnSpPr>
        <p:spPr>
          <a:xfrm rot="10800000">
            <a:off x="6258550" y="1693225"/>
            <a:ext cx="0" cy="3450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3"/>
          <p:cNvSpPr txBox="1"/>
          <p:nvPr>
            <p:ph type="ctrTitle"/>
          </p:nvPr>
        </p:nvSpPr>
        <p:spPr>
          <a:xfrm>
            <a:off x="1716225" y="2084233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" type="subTitle"/>
          </p:nvPr>
        </p:nvSpPr>
        <p:spPr>
          <a:xfrm>
            <a:off x="1724559" y="2471500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2" type="ctrTitle"/>
          </p:nvPr>
        </p:nvSpPr>
        <p:spPr>
          <a:xfrm>
            <a:off x="4034436" y="2083866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3" type="subTitle"/>
          </p:nvPr>
        </p:nvSpPr>
        <p:spPr>
          <a:xfrm>
            <a:off x="4038008" y="2471392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hasCustomPrompt="1" idx="4" type="title"/>
          </p:nvPr>
        </p:nvSpPr>
        <p:spPr>
          <a:xfrm>
            <a:off x="4017175" y="15058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/>
          <p:nvPr>
            <p:ph idx="5" type="ctrTitle"/>
          </p:nvPr>
        </p:nvSpPr>
        <p:spPr>
          <a:xfrm>
            <a:off x="6324667" y="2083890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6" type="subTitle"/>
          </p:nvPr>
        </p:nvSpPr>
        <p:spPr>
          <a:xfrm>
            <a:off x="6328239" y="2471417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hasCustomPrompt="1" idx="7" type="title"/>
          </p:nvPr>
        </p:nvSpPr>
        <p:spPr>
          <a:xfrm>
            <a:off x="6307400" y="15058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/>
          <p:nvPr>
            <p:ph hasCustomPrompt="1" idx="8" type="title"/>
          </p:nvPr>
        </p:nvSpPr>
        <p:spPr>
          <a:xfrm>
            <a:off x="1703725" y="15058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idx="9"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3" type="ctrTitle"/>
          </p:nvPr>
        </p:nvSpPr>
        <p:spPr>
          <a:xfrm>
            <a:off x="1720988" y="3752933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13"/>
          <p:cNvSpPr txBox="1"/>
          <p:nvPr>
            <p:ph idx="14" type="subTitle"/>
          </p:nvPr>
        </p:nvSpPr>
        <p:spPr>
          <a:xfrm>
            <a:off x="1724559" y="4140200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5" type="ctrTitle"/>
          </p:nvPr>
        </p:nvSpPr>
        <p:spPr>
          <a:xfrm>
            <a:off x="4035627" y="3752566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16" type="subTitle"/>
          </p:nvPr>
        </p:nvSpPr>
        <p:spPr>
          <a:xfrm>
            <a:off x="4038008" y="4140092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hasCustomPrompt="1" idx="17" type="title"/>
          </p:nvPr>
        </p:nvSpPr>
        <p:spPr>
          <a:xfrm>
            <a:off x="4017175" y="31745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idx="18" type="ctrTitle"/>
          </p:nvPr>
        </p:nvSpPr>
        <p:spPr>
          <a:xfrm>
            <a:off x="6319905" y="3752590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idx="19" type="subTitle"/>
          </p:nvPr>
        </p:nvSpPr>
        <p:spPr>
          <a:xfrm>
            <a:off x="6328239" y="4140117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hasCustomPrompt="1" idx="20" type="title"/>
          </p:nvPr>
        </p:nvSpPr>
        <p:spPr>
          <a:xfrm>
            <a:off x="6307400" y="31745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/>
          <p:nvPr>
            <p:ph hasCustomPrompt="1" idx="21" type="title"/>
          </p:nvPr>
        </p:nvSpPr>
        <p:spPr>
          <a:xfrm>
            <a:off x="1703725" y="31745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0" y="-14675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0" y="978325"/>
            <a:ext cx="9144000" cy="31722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8275"/>
              </a:solidFill>
            </a:endParaRPr>
          </a:p>
        </p:txBody>
      </p:sp>
      <p:sp>
        <p:nvSpPr>
          <p:cNvPr id="104" name="Google Shape;104;p14"/>
          <p:cNvSpPr txBox="1"/>
          <p:nvPr>
            <p:ph type="title"/>
          </p:nvPr>
        </p:nvSpPr>
        <p:spPr>
          <a:xfrm>
            <a:off x="1676549" y="2123400"/>
            <a:ext cx="2847000" cy="89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14"/>
          <p:cNvSpPr txBox="1"/>
          <p:nvPr>
            <p:ph idx="1" type="subTitle"/>
          </p:nvPr>
        </p:nvSpPr>
        <p:spPr>
          <a:xfrm flipH="1">
            <a:off x="4792272" y="1986750"/>
            <a:ext cx="2631000" cy="11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06" name="Google Shape;106;p14"/>
          <p:cNvSpPr/>
          <p:nvPr/>
        </p:nvSpPr>
        <p:spPr>
          <a:xfrm flipH="1">
            <a:off x="0" y="0"/>
            <a:ext cx="4627800" cy="3099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 flipH="1">
            <a:off x="200" y="0"/>
            <a:ext cx="9144000" cy="51510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 flipH="1">
            <a:off x="-75" y="0"/>
            <a:ext cx="8240100" cy="4647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10" name="Google Shape;110;p15"/>
          <p:cNvSpPr txBox="1"/>
          <p:nvPr>
            <p:ph type="ctrTitle"/>
          </p:nvPr>
        </p:nvSpPr>
        <p:spPr>
          <a:xfrm>
            <a:off x="831200" y="376498"/>
            <a:ext cx="3867300" cy="205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5"/>
          <p:cNvSpPr txBox="1"/>
          <p:nvPr>
            <p:ph idx="1" type="subTitle"/>
          </p:nvPr>
        </p:nvSpPr>
        <p:spPr>
          <a:xfrm>
            <a:off x="831200" y="2314225"/>
            <a:ext cx="40038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15"/>
          <p:cNvSpPr/>
          <p:nvPr/>
        </p:nvSpPr>
        <p:spPr>
          <a:xfrm flipH="1">
            <a:off x="904125" y="3827725"/>
            <a:ext cx="8240100" cy="1323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13" name="Google Shape;113;p15"/>
          <p:cNvSpPr txBox="1"/>
          <p:nvPr>
            <p:ph idx="2" type="ctrTitle"/>
          </p:nvPr>
        </p:nvSpPr>
        <p:spPr>
          <a:xfrm>
            <a:off x="6050825" y="2588825"/>
            <a:ext cx="1009500" cy="3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3_2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/>
          <p:nvPr/>
        </p:nvSpPr>
        <p:spPr>
          <a:xfrm flipH="1">
            <a:off x="475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5942275" y="-7350"/>
            <a:ext cx="3201900" cy="15477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0" y="900600"/>
            <a:ext cx="6561900" cy="42429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18" name="Google Shape;118;p16"/>
          <p:cNvSpPr txBox="1"/>
          <p:nvPr>
            <p:ph type="ctrTitle"/>
          </p:nvPr>
        </p:nvSpPr>
        <p:spPr>
          <a:xfrm>
            <a:off x="3350450" y="2540550"/>
            <a:ext cx="30396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16"/>
          <p:cNvSpPr txBox="1"/>
          <p:nvPr>
            <p:ph hasCustomPrompt="1" idx="2" type="title"/>
          </p:nvPr>
        </p:nvSpPr>
        <p:spPr>
          <a:xfrm>
            <a:off x="89196" y="343775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120" name="Google Shape;120;p16"/>
          <p:cNvCxnSpPr/>
          <p:nvPr/>
        </p:nvCxnSpPr>
        <p:spPr>
          <a:xfrm>
            <a:off x="3189625" y="-10625"/>
            <a:ext cx="0" cy="4277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6">
  <p:cSld name="CUSTOM_3_2_1_1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 flipH="1">
            <a:off x="475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1183800" y="0"/>
            <a:ext cx="7960500" cy="4144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0" y="1899474"/>
            <a:ext cx="1575000" cy="3244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25" name="Google Shape;125;p17"/>
          <p:cNvSpPr txBox="1"/>
          <p:nvPr>
            <p:ph type="ctrTitle"/>
          </p:nvPr>
        </p:nvSpPr>
        <p:spPr>
          <a:xfrm>
            <a:off x="3350450" y="1435700"/>
            <a:ext cx="27558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17"/>
          <p:cNvSpPr txBox="1"/>
          <p:nvPr>
            <p:ph hasCustomPrompt="1" idx="2" type="title"/>
          </p:nvPr>
        </p:nvSpPr>
        <p:spPr>
          <a:xfrm>
            <a:off x="89196" y="233290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127" name="Google Shape;127;p17"/>
          <p:cNvCxnSpPr/>
          <p:nvPr/>
        </p:nvCxnSpPr>
        <p:spPr>
          <a:xfrm>
            <a:off x="3189625" y="0"/>
            <a:ext cx="0" cy="31620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8">
  <p:cSld name="CUSTOM_3_2_1_1_1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0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 flipH="1">
            <a:off x="5942100" y="318625"/>
            <a:ext cx="3201900" cy="11613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 flipH="1">
            <a:off x="1291050" y="627300"/>
            <a:ext cx="6561900" cy="38889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32" name="Google Shape;132;p18"/>
          <p:cNvSpPr txBox="1"/>
          <p:nvPr>
            <p:ph type="ctrTitle"/>
          </p:nvPr>
        </p:nvSpPr>
        <p:spPr>
          <a:xfrm flipH="1">
            <a:off x="1970725" y="2047850"/>
            <a:ext cx="24492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18"/>
          <p:cNvSpPr txBox="1"/>
          <p:nvPr>
            <p:ph hasCustomPrompt="1" idx="2" type="title"/>
          </p:nvPr>
        </p:nvSpPr>
        <p:spPr>
          <a:xfrm flipH="1">
            <a:off x="4701675" y="1866322"/>
            <a:ext cx="2628600" cy="227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134" name="Google Shape;134;p18"/>
          <p:cNvCxnSpPr>
            <a:stCxn id="129" idx="0"/>
          </p:cNvCxnSpPr>
          <p:nvPr/>
        </p:nvCxnSpPr>
        <p:spPr>
          <a:xfrm>
            <a:off x="4572000" y="-7350"/>
            <a:ext cx="8700" cy="37815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0">
  <p:cSld name="CUSTOM_3_2_1_1_1_1_1_1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/>
          <p:nvPr/>
        </p:nvSpPr>
        <p:spPr>
          <a:xfrm>
            <a:off x="0" y="-7350"/>
            <a:ext cx="9144000" cy="51582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 flipH="1">
            <a:off x="300" y="-7350"/>
            <a:ext cx="3201900" cy="15477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 flipH="1">
            <a:off x="2582575" y="900600"/>
            <a:ext cx="6561900" cy="42429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39" name="Google Shape;139;p19"/>
          <p:cNvSpPr txBox="1"/>
          <p:nvPr>
            <p:ph type="ctrTitle"/>
          </p:nvPr>
        </p:nvSpPr>
        <p:spPr>
          <a:xfrm flipH="1">
            <a:off x="2627825" y="2540550"/>
            <a:ext cx="31662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19"/>
          <p:cNvSpPr txBox="1"/>
          <p:nvPr>
            <p:ph hasCustomPrompt="1" idx="2" type="title"/>
          </p:nvPr>
        </p:nvSpPr>
        <p:spPr>
          <a:xfrm flipH="1">
            <a:off x="6075775" y="2359022"/>
            <a:ext cx="2628600" cy="227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Fira Sans Extra Condensed Medium"/>
              <a:buNone/>
              <a:defRPr sz="60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141" name="Google Shape;141;p19"/>
          <p:cNvCxnSpPr/>
          <p:nvPr/>
        </p:nvCxnSpPr>
        <p:spPr>
          <a:xfrm>
            <a:off x="5954850" y="-10625"/>
            <a:ext cx="0" cy="4277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 flipH="1">
            <a:off x="14227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44" name="Google Shape;144;p20"/>
          <p:cNvSpPr/>
          <p:nvPr/>
        </p:nvSpPr>
        <p:spPr>
          <a:xfrm flipH="1">
            <a:off x="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45" name="Google Shape;145;p20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46" name="Google Shape;146;p20"/>
          <p:cNvSpPr/>
          <p:nvPr/>
        </p:nvSpPr>
        <p:spPr>
          <a:xfrm flipH="1">
            <a:off x="8871300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3_1_1_1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/>
          <p:nvPr/>
        </p:nvSpPr>
        <p:spPr>
          <a:xfrm flipH="1">
            <a:off x="14227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49" name="Google Shape;149;p21"/>
          <p:cNvSpPr/>
          <p:nvPr/>
        </p:nvSpPr>
        <p:spPr>
          <a:xfrm flipH="1">
            <a:off x="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50" name="Google Shape;150;p21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51" name="Google Shape;151;p21"/>
          <p:cNvSpPr/>
          <p:nvPr/>
        </p:nvSpPr>
        <p:spPr>
          <a:xfrm flipH="1">
            <a:off x="8871300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52" name="Google Shape;152;p21"/>
          <p:cNvSpPr/>
          <p:nvPr/>
        </p:nvSpPr>
        <p:spPr>
          <a:xfrm flipH="1">
            <a:off x="8424000" y="4603500"/>
            <a:ext cx="720000" cy="540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3_1_1_1_1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/>
          <p:nvPr/>
        </p:nvSpPr>
        <p:spPr>
          <a:xfrm>
            <a:off x="0" y="0"/>
            <a:ext cx="3502800" cy="1527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0" y="76350"/>
            <a:ext cx="1757400" cy="1527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5641200" y="4831575"/>
            <a:ext cx="3502800" cy="312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57" name="Google Shape;157;p22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CUSTOM_3_1_1_1_1_1_1_1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60" name="Google Shape;160;p23"/>
          <p:cNvSpPr/>
          <p:nvPr/>
        </p:nvSpPr>
        <p:spPr>
          <a:xfrm>
            <a:off x="872902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887130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2" name="Google Shape;162;p23"/>
          <p:cNvSpPr/>
          <p:nvPr/>
        </p:nvSpPr>
        <p:spPr>
          <a:xfrm rot="5400000">
            <a:off x="-2132000" y="2128800"/>
            <a:ext cx="4609200" cy="3450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3" name="Google Shape;163;p23"/>
          <p:cNvSpPr/>
          <p:nvPr/>
        </p:nvSpPr>
        <p:spPr>
          <a:xfrm rot="5400000">
            <a:off x="-2600" y="4639790"/>
            <a:ext cx="695400" cy="312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CUSTOM_3_1_1_1_1_1_1_1_1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/>
          <p:nvPr/>
        </p:nvSpPr>
        <p:spPr>
          <a:xfrm flipH="1">
            <a:off x="14227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6" name="Google Shape;166;p24"/>
          <p:cNvSpPr/>
          <p:nvPr/>
        </p:nvSpPr>
        <p:spPr>
          <a:xfrm flipH="1">
            <a:off x="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7" name="Google Shape;167;p24"/>
          <p:cNvSpPr/>
          <p:nvPr/>
        </p:nvSpPr>
        <p:spPr>
          <a:xfrm flipH="1">
            <a:off x="8761200" y="0"/>
            <a:ext cx="382800" cy="441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68" name="Google Shape;168;p24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CUSTOM_3_1_1_1_1_1_1_1_1_1_1_1_1_1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/>
          <p:nvPr/>
        </p:nvSpPr>
        <p:spPr>
          <a:xfrm>
            <a:off x="872902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71" name="Google Shape;171;p25"/>
          <p:cNvSpPr/>
          <p:nvPr/>
        </p:nvSpPr>
        <p:spPr>
          <a:xfrm>
            <a:off x="887130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72" name="Google Shape;172;p25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CUSTOM_3_1_1_1_1_1_1_1_1_1_1_1_1_1_1_1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/>
          <p:nvPr/>
        </p:nvSpPr>
        <p:spPr>
          <a:xfrm flipH="1">
            <a:off x="0" y="679995"/>
            <a:ext cx="8481600" cy="44634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75" name="Google Shape;175;p26"/>
          <p:cNvSpPr/>
          <p:nvPr/>
        </p:nvSpPr>
        <p:spPr>
          <a:xfrm flipH="1">
            <a:off x="662875" y="7125"/>
            <a:ext cx="8481600" cy="45102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76" name="Google Shape;176;p26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9">
  <p:cSld name="CUSTOM_3_1_1_1_1_1_1_1_1_1_1_1_1_1_1_1_1_1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79" name="Google Shape;179;p27"/>
          <p:cNvSpPr/>
          <p:nvPr/>
        </p:nvSpPr>
        <p:spPr>
          <a:xfrm flipH="1">
            <a:off x="142275" y="0"/>
            <a:ext cx="272700" cy="51435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0" name="Google Shape;180;p27"/>
          <p:cNvSpPr/>
          <p:nvPr/>
        </p:nvSpPr>
        <p:spPr>
          <a:xfrm flipH="1">
            <a:off x="0" y="1230300"/>
            <a:ext cx="272700" cy="39132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2">
  <p:cSld name="CUSTOM_3_1_1_1_1_1_1_1_1_1_1_1_1_1_1_1_1_1_1_1_1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>
            <a:off x="384550" y="2229900"/>
            <a:ext cx="272700" cy="6837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3" name="Google Shape;183;p28"/>
          <p:cNvSpPr/>
          <p:nvPr/>
        </p:nvSpPr>
        <p:spPr>
          <a:xfrm>
            <a:off x="0" y="0"/>
            <a:ext cx="5244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4" name="Google Shape;184;p28"/>
          <p:cNvSpPr/>
          <p:nvPr/>
        </p:nvSpPr>
        <p:spPr>
          <a:xfrm>
            <a:off x="9032650" y="0"/>
            <a:ext cx="111300" cy="47286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5" name="Google Shape;185;p28"/>
          <p:cNvSpPr/>
          <p:nvPr/>
        </p:nvSpPr>
        <p:spPr>
          <a:xfrm>
            <a:off x="8800375" y="4105050"/>
            <a:ext cx="343500" cy="10458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186" name="Google Shape;186;p28"/>
          <p:cNvSpPr txBox="1"/>
          <p:nvPr>
            <p:ph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4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/>
          <p:nvPr/>
        </p:nvSpPr>
        <p:spPr>
          <a:xfrm>
            <a:off x="4560425" y="471475"/>
            <a:ext cx="4587300" cy="42006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9"/>
          <p:cNvSpPr/>
          <p:nvPr/>
        </p:nvSpPr>
        <p:spPr>
          <a:xfrm>
            <a:off x="-7500" y="471475"/>
            <a:ext cx="4587300" cy="42006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9"/>
          <p:cNvSpPr txBox="1"/>
          <p:nvPr>
            <p:ph idx="1" type="subTitle"/>
          </p:nvPr>
        </p:nvSpPr>
        <p:spPr>
          <a:xfrm>
            <a:off x="759113" y="2567868"/>
            <a:ext cx="27972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1" name="Google Shape;191;p29"/>
          <p:cNvSpPr txBox="1"/>
          <p:nvPr>
            <p:ph idx="2" type="subTitle"/>
          </p:nvPr>
        </p:nvSpPr>
        <p:spPr>
          <a:xfrm>
            <a:off x="5411863" y="2567868"/>
            <a:ext cx="27972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2" name="Google Shape;192;p29"/>
          <p:cNvSpPr txBox="1"/>
          <p:nvPr>
            <p:ph type="ctrTitle"/>
          </p:nvPr>
        </p:nvSpPr>
        <p:spPr>
          <a:xfrm>
            <a:off x="792969" y="1793125"/>
            <a:ext cx="2797200" cy="644700"/>
          </a:xfrm>
          <a:prstGeom prst="rect">
            <a:avLst/>
          </a:prstGeom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193" name="Google Shape;193;p29"/>
          <p:cNvSpPr txBox="1"/>
          <p:nvPr>
            <p:ph idx="3" type="ctrTitle"/>
          </p:nvPr>
        </p:nvSpPr>
        <p:spPr>
          <a:xfrm>
            <a:off x="5445719" y="1793125"/>
            <a:ext cx="2797200" cy="644700"/>
          </a:xfrm>
          <a:prstGeom prst="rect">
            <a:avLst/>
          </a:prstGeom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grpSp>
        <p:nvGrpSpPr>
          <p:cNvPr id="194" name="Google Shape;194;p29"/>
          <p:cNvGrpSpPr/>
          <p:nvPr/>
        </p:nvGrpSpPr>
        <p:grpSpPr>
          <a:xfrm>
            <a:off x="4576072" y="4075"/>
            <a:ext cx="392700" cy="5157600"/>
            <a:chOff x="3047922" y="4075"/>
            <a:chExt cx="392700" cy="5157600"/>
          </a:xfrm>
        </p:grpSpPr>
        <p:sp>
          <p:nvSpPr>
            <p:cNvPr id="195" name="Google Shape;195;p29"/>
            <p:cNvSpPr/>
            <p:nvPr/>
          </p:nvSpPr>
          <p:spPr>
            <a:xfrm rot="5400000">
              <a:off x="3017322" y="2373000"/>
              <a:ext cx="453900" cy="3927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6" name="Google Shape;196;p29"/>
            <p:cNvCxnSpPr/>
            <p:nvPr/>
          </p:nvCxnSpPr>
          <p:spPr>
            <a:xfrm>
              <a:off x="3053725" y="4075"/>
              <a:ext cx="0" cy="515760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5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/>
          <p:nvPr/>
        </p:nvSpPr>
        <p:spPr>
          <a:xfrm>
            <a:off x="75" y="469725"/>
            <a:ext cx="3048000" cy="4199400"/>
          </a:xfrm>
          <a:prstGeom prst="rect">
            <a:avLst/>
          </a:prstGeom>
          <a:solidFill>
            <a:schemeClr val="accent6">
              <a:alpha val="761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/>
          <p:nvPr/>
        </p:nvSpPr>
        <p:spPr>
          <a:xfrm>
            <a:off x="3050200" y="470909"/>
            <a:ext cx="3048000" cy="41994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0"/>
          <p:cNvSpPr/>
          <p:nvPr/>
        </p:nvSpPr>
        <p:spPr>
          <a:xfrm>
            <a:off x="6095925" y="469725"/>
            <a:ext cx="3048000" cy="4199400"/>
          </a:xfrm>
          <a:prstGeom prst="rect">
            <a:avLst/>
          </a:prstGeom>
          <a:solidFill>
            <a:schemeClr val="accent4">
              <a:alpha val="592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 txBox="1"/>
          <p:nvPr>
            <p:ph type="ctrTitle"/>
          </p:nvPr>
        </p:nvSpPr>
        <p:spPr>
          <a:xfrm>
            <a:off x="724977" y="2727761"/>
            <a:ext cx="1881300" cy="282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1" type="subTitle"/>
          </p:nvPr>
        </p:nvSpPr>
        <p:spPr>
          <a:xfrm>
            <a:off x="729350" y="3071119"/>
            <a:ext cx="1881300" cy="8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3" name="Google Shape;203;p30"/>
          <p:cNvSpPr txBox="1"/>
          <p:nvPr>
            <p:ph idx="2" type="ctrTitle"/>
          </p:nvPr>
        </p:nvSpPr>
        <p:spPr>
          <a:xfrm>
            <a:off x="3634602" y="2688879"/>
            <a:ext cx="1881300" cy="282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18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04" name="Google Shape;204;p30"/>
          <p:cNvSpPr txBox="1"/>
          <p:nvPr>
            <p:ph idx="3" type="subTitle"/>
          </p:nvPr>
        </p:nvSpPr>
        <p:spPr>
          <a:xfrm>
            <a:off x="3628175" y="3071119"/>
            <a:ext cx="1881300" cy="8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5" name="Google Shape;205;p30"/>
          <p:cNvSpPr txBox="1"/>
          <p:nvPr>
            <p:ph idx="4" type="ctrTitle"/>
          </p:nvPr>
        </p:nvSpPr>
        <p:spPr>
          <a:xfrm>
            <a:off x="6537214" y="2727761"/>
            <a:ext cx="1881300" cy="282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Fira Sans Condensed Medium"/>
              <a:buNone/>
              <a:defRPr sz="1800">
                <a:solidFill>
                  <a:srgbClr val="CCCCCC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06" name="Google Shape;206;p30"/>
          <p:cNvSpPr txBox="1"/>
          <p:nvPr>
            <p:ph idx="5" type="subTitle"/>
          </p:nvPr>
        </p:nvSpPr>
        <p:spPr>
          <a:xfrm>
            <a:off x="6531350" y="3071119"/>
            <a:ext cx="1881300" cy="8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7" name="Google Shape;207;p30"/>
          <p:cNvSpPr txBox="1"/>
          <p:nvPr>
            <p:ph idx="6" type="ctrTitle"/>
          </p:nvPr>
        </p:nvSpPr>
        <p:spPr>
          <a:xfrm>
            <a:off x="720000" y="8448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5_1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/>
          <p:nvPr/>
        </p:nvSpPr>
        <p:spPr>
          <a:xfrm>
            <a:off x="0" y="1257350"/>
            <a:ext cx="9146858" cy="3459589"/>
          </a:xfrm>
          <a:custGeom>
            <a:rect b="b" l="l" r="r" t="t"/>
            <a:pathLst>
              <a:path extrusionOk="0" h="4959984" w="3429000">
                <a:moveTo>
                  <a:pt x="3428822" y="4959629"/>
                </a:moveTo>
                <a:lnTo>
                  <a:pt x="0" y="4959629"/>
                </a:lnTo>
                <a:lnTo>
                  <a:pt x="0" y="0"/>
                </a:lnTo>
                <a:lnTo>
                  <a:pt x="3428822" y="0"/>
                </a:lnTo>
                <a:lnTo>
                  <a:pt x="3428822" y="4959629"/>
                </a:lnTo>
                <a:close/>
              </a:path>
            </a:pathLst>
          </a:cu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10" name="Google Shape;210;p31"/>
          <p:cNvSpPr txBox="1"/>
          <p:nvPr>
            <p:ph idx="1" type="subTitle"/>
          </p:nvPr>
        </p:nvSpPr>
        <p:spPr>
          <a:xfrm>
            <a:off x="870559" y="2850534"/>
            <a:ext cx="1818000" cy="88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1" name="Google Shape;211;p31"/>
          <p:cNvSpPr txBox="1"/>
          <p:nvPr>
            <p:ph idx="2" type="subTitle"/>
          </p:nvPr>
        </p:nvSpPr>
        <p:spPr>
          <a:xfrm>
            <a:off x="3658150" y="2850534"/>
            <a:ext cx="1818000" cy="88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2" name="Google Shape;212;p31"/>
          <p:cNvSpPr txBox="1"/>
          <p:nvPr>
            <p:ph type="ctrTitle"/>
          </p:nvPr>
        </p:nvSpPr>
        <p:spPr>
          <a:xfrm>
            <a:off x="870350" y="2527025"/>
            <a:ext cx="1818000" cy="241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13" name="Google Shape;213;p31"/>
          <p:cNvSpPr txBox="1"/>
          <p:nvPr>
            <p:ph idx="3" type="ctrTitle"/>
          </p:nvPr>
        </p:nvSpPr>
        <p:spPr>
          <a:xfrm>
            <a:off x="3658150" y="2527025"/>
            <a:ext cx="1818000" cy="241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14" name="Google Shape;214;p31"/>
          <p:cNvSpPr txBox="1"/>
          <p:nvPr>
            <p:ph idx="4" type="subTitle"/>
          </p:nvPr>
        </p:nvSpPr>
        <p:spPr>
          <a:xfrm>
            <a:off x="6455305" y="2850534"/>
            <a:ext cx="1818000" cy="88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5" name="Google Shape;215;p31"/>
          <p:cNvSpPr txBox="1"/>
          <p:nvPr>
            <p:ph idx="5" type="ctrTitle"/>
          </p:nvPr>
        </p:nvSpPr>
        <p:spPr>
          <a:xfrm>
            <a:off x="6455652" y="2527025"/>
            <a:ext cx="1818000" cy="241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20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 Condensed Medium"/>
              <a:buNone/>
              <a:defRPr sz="1600">
                <a:solidFill>
                  <a:schemeClr val="lt1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16" name="Google Shape;216;p31"/>
          <p:cNvSpPr txBox="1"/>
          <p:nvPr>
            <p:ph idx="6"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5">
  <p:cSld name="CUSTOM_5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 flipH="1">
            <a:off x="200" y="0"/>
            <a:ext cx="9144000" cy="51510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2"/>
          <p:cNvSpPr/>
          <p:nvPr/>
        </p:nvSpPr>
        <p:spPr>
          <a:xfrm flipH="1">
            <a:off x="-350" y="0"/>
            <a:ext cx="6473400" cy="47286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20" name="Google Shape;220;p32"/>
          <p:cNvSpPr/>
          <p:nvPr/>
        </p:nvSpPr>
        <p:spPr>
          <a:xfrm flipH="1">
            <a:off x="-125" y="4105050"/>
            <a:ext cx="7635600" cy="10458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21" name="Google Shape;221;p32"/>
          <p:cNvSpPr/>
          <p:nvPr/>
        </p:nvSpPr>
        <p:spPr>
          <a:xfrm flipH="1">
            <a:off x="1158825" y="0"/>
            <a:ext cx="7985400" cy="3765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1031025" y="1619425"/>
            <a:ext cx="1338600" cy="22950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2"/>
          <p:cNvSpPr/>
          <p:nvPr/>
        </p:nvSpPr>
        <p:spPr>
          <a:xfrm>
            <a:off x="2567050" y="1619425"/>
            <a:ext cx="1338600" cy="22950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2"/>
          <p:cNvSpPr/>
          <p:nvPr/>
        </p:nvSpPr>
        <p:spPr>
          <a:xfrm>
            <a:off x="4103075" y="1619425"/>
            <a:ext cx="1338600" cy="22950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2"/>
          <p:cNvSpPr txBox="1"/>
          <p:nvPr>
            <p:ph type="ctrTitle"/>
          </p:nvPr>
        </p:nvSpPr>
        <p:spPr>
          <a:xfrm>
            <a:off x="1031025" y="2241138"/>
            <a:ext cx="13386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6" name="Google Shape;226;p32"/>
          <p:cNvSpPr txBox="1"/>
          <p:nvPr>
            <p:ph idx="1" type="subTitle"/>
          </p:nvPr>
        </p:nvSpPr>
        <p:spPr>
          <a:xfrm>
            <a:off x="1077975" y="2645727"/>
            <a:ext cx="1244400" cy="6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" name="Google Shape;227;p32"/>
          <p:cNvSpPr txBox="1"/>
          <p:nvPr>
            <p:ph idx="2" type="ctrTitle"/>
          </p:nvPr>
        </p:nvSpPr>
        <p:spPr>
          <a:xfrm>
            <a:off x="2567050" y="2241138"/>
            <a:ext cx="13386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8" name="Google Shape;228;p32"/>
          <p:cNvSpPr txBox="1"/>
          <p:nvPr>
            <p:ph idx="3" type="subTitle"/>
          </p:nvPr>
        </p:nvSpPr>
        <p:spPr>
          <a:xfrm>
            <a:off x="2614000" y="2645727"/>
            <a:ext cx="1244400" cy="6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32"/>
          <p:cNvSpPr txBox="1"/>
          <p:nvPr>
            <p:ph idx="4" type="ctrTitle"/>
          </p:nvPr>
        </p:nvSpPr>
        <p:spPr>
          <a:xfrm>
            <a:off x="4103075" y="2241138"/>
            <a:ext cx="13386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32"/>
          <p:cNvSpPr txBox="1"/>
          <p:nvPr>
            <p:ph idx="5" type="subTitle"/>
          </p:nvPr>
        </p:nvSpPr>
        <p:spPr>
          <a:xfrm>
            <a:off x="4150025" y="2645727"/>
            <a:ext cx="1244400" cy="6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1" name="Google Shape;231;p32"/>
          <p:cNvSpPr txBox="1"/>
          <p:nvPr>
            <p:ph hasCustomPrompt="1" idx="6" type="title"/>
          </p:nvPr>
        </p:nvSpPr>
        <p:spPr>
          <a:xfrm>
            <a:off x="1190475" y="3345800"/>
            <a:ext cx="10194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2" name="Google Shape;232;p32"/>
          <p:cNvSpPr txBox="1"/>
          <p:nvPr>
            <p:ph hasCustomPrompt="1" idx="7" type="title"/>
          </p:nvPr>
        </p:nvSpPr>
        <p:spPr>
          <a:xfrm>
            <a:off x="2703025" y="3345800"/>
            <a:ext cx="10194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3" name="Google Shape;233;p32"/>
          <p:cNvSpPr txBox="1"/>
          <p:nvPr>
            <p:ph hasCustomPrompt="1" idx="8" type="title"/>
          </p:nvPr>
        </p:nvSpPr>
        <p:spPr>
          <a:xfrm>
            <a:off x="4262825" y="3345800"/>
            <a:ext cx="1019400" cy="3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Extra Condensed Medium"/>
              <a:buNone/>
              <a:defRPr sz="1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4" name="Google Shape;234;p32"/>
          <p:cNvSpPr txBox="1"/>
          <p:nvPr>
            <p:ph idx="9" type="ctrTitle"/>
          </p:nvPr>
        </p:nvSpPr>
        <p:spPr>
          <a:xfrm>
            <a:off x="1031025" y="540000"/>
            <a:ext cx="4410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6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/>
          <p:nvPr/>
        </p:nvSpPr>
        <p:spPr>
          <a:xfrm flipH="1">
            <a:off x="142275" y="1230300"/>
            <a:ext cx="272700" cy="39132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37" name="Google Shape;237;p33"/>
          <p:cNvSpPr/>
          <p:nvPr/>
        </p:nvSpPr>
        <p:spPr>
          <a:xfrm flipH="1">
            <a:off x="0" y="0"/>
            <a:ext cx="272700" cy="51435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38" name="Google Shape;238;p33"/>
          <p:cNvSpPr txBox="1"/>
          <p:nvPr>
            <p:ph type="ctrTitle"/>
          </p:nvPr>
        </p:nvSpPr>
        <p:spPr>
          <a:xfrm>
            <a:off x="1195375" y="2014107"/>
            <a:ext cx="1826400" cy="282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9" name="Google Shape;239;p33"/>
          <p:cNvSpPr txBox="1"/>
          <p:nvPr>
            <p:ph idx="1" type="subTitle"/>
          </p:nvPr>
        </p:nvSpPr>
        <p:spPr>
          <a:xfrm>
            <a:off x="1194600" y="2342076"/>
            <a:ext cx="18264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3"/>
          <p:cNvSpPr txBox="1"/>
          <p:nvPr>
            <p:ph idx="2" type="ctrTitle"/>
          </p:nvPr>
        </p:nvSpPr>
        <p:spPr>
          <a:xfrm>
            <a:off x="3656911" y="2014067"/>
            <a:ext cx="1826400" cy="2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1" name="Google Shape;241;p33"/>
          <p:cNvSpPr txBox="1"/>
          <p:nvPr>
            <p:ph idx="3" type="subTitle"/>
          </p:nvPr>
        </p:nvSpPr>
        <p:spPr>
          <a:xfrm>
            <a:off x="3656185" y="2341803"/>
            <a:ext cx="18264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33"/>
          <p:cNvSpPr txBox="1"/>
          <p:nvPr>
            <p:ph idx="4" type="ctrTitle"/>
          </p:nvPr>
        </p:nvSpPr>
        <p:spPr>
          <a:xfrm>
            <a:off x="6118081" y="2014092"/>
            <a:ext cx="1826400" cy="2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3" name="Google Shape;243;p33"/>
          <p:cNvSpPr txBox="1"/>
          <p:nvPr>
            <p:ph idx="5" type="subTitle"/>
          </p:nvPr>
        </p:nvSpPr>
        <p:spPr>
          <a:xfrm>
            <a:off x="6122399" y="2341803"/>
            <a:ext cx="18264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33"/>
          <p:cNvSpPr txBox="1"/>
          <p:nvPr>
            <p:ph idx="6" type="ctrTitle"/>
          </p:nvPr>
        </p:nvSpPr>
        <p:spPr>
          <a:xfrm>
            <a:off x="1195372" y="3615531"/>
            <a:ext cx="1826400" cy="2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5" name="Google Shape;245;p33"/>
          <p:cNvSpPr txBox="1"/>
          <p:nvPr>
            <p:ph idx="7" type="subTitle"/>
          </p:nvPr>
        </p:nvSpPr>
        <p:spPr>
          <a:xfrm>
            <a:off x="1194600" y="3945047"/>
            <a:ext cx="1826400" cy="38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3"/>
          <p:cNvSpPr txBox="1"/>
          <p:nvPr>
            <p:ph idx="8" type="ctrTitle"/>
          </p:nvPr>
        </p:nvSpPr>
        <p:spPr>
          <a:xfrm>
            <a:off x="3661240" y="3615642"/>
            <a:ext cx="1826400" cy="2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7" name="Google Shape;247;p33"/>
          <p:cNvSpPr txBox="1"/>
          <p:nvPr>
            <p:ph idx="9" type="subTitle"/>
          </p:nvPr>
        </p:nvSpPr>
        <p:spPr>
          <a:xfrm>
            <a:off x="3660682" y="3945066"/>
            <a:ext cx="1826400" cy="38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33"/>
          <p:cNvSpPr txBox="1"/>
          <p:nvPr>
            <p:ph idx="13" type="ctrTitle"/>
          </p:nvPr>
        </p:nvSpPr>
        <p:spPr>
          <a:xfrm>
            <a:off x="6122986" y="3615642"/>
            <a:ext cx="1826400" cy="2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9" name="Google Shape;249;p33"/>
          <p:cNvSpPr txBox="1"/>
          <p:nvPr>
            <p:ph idx="14" type="subTitle"/>
          </p:nvPr>
        </p:nvSpPr>
        <p:spPr>
          <a:xfrm>
            <a:off x="6120240" y="3945067"/>
            <a:ext cx="1826400" cy="38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3"/>
          <p:cNvSpPr txBox="1"/>
          <p:nvPr>
            <p:ph idx="15" type="ctrTitle"/>
          </p:nvPr>
        </p:nvSpPr>
        <p:spPr>
          <a:xfrm>
            <a:off x="720000" y="54000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251" name="Google Shape;251;p33"/>
          <p:cNvSpPr/>
          <p:nvPr/>
        </p:nvSpPr>
        <p:spPr>
          <a:xfrm flipH="1">
            <a:off x="8463300" y="4702200"/>
            <a:ext cx="680700" cy="441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8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/>
          <p:nvPr/>
        </p:nvSpPr>
        <p:spPr>
          <a:xfrm flipH="1">
            <a:off x="200" y="0"/>
            <a:ext cx="9144000" cy="5151000"/>
          </a:xfrm>
          <a:prstGeom prst="rect">
            <a:avLst/>
          </a:prstGeom>
          <a:solidFill>
            <a:srgbClr val="FFFFFF">
              <a:alpha val="51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4"/>
          <p:cNvSpPr/>
          <p:nvPr/>
        </p:nvSpPr>
        <p:spPr>
          <a:xfrm flipH="1">
            <a:off x="-225" y="0"/>
            <a:ext cx="7932000" cy="4647300"/>
          </a:xfrm>
          <a:prstGeom prst="rect">
            <a:avLst/>
          </a:prstGeom>
          <a:solidFill>
            <a:schemeClr val="accent2">
              <a:alpha val="749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55" name="Google Shape;255;p34"/>
          <p:cNvSpPr txBox="1"/>
          <p:nvPr>
            <p:ph type="ctrTitle"/>
          </p:nvPr>
        </p:nvSpPr>
        <p:spPr>
          <a:xfrm>
            <a:off x="817499" y="540000"/>
            <a:ext cx="3297000" cy="88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6" name="Google Shape;256;p34"/>
          <p:cNvSpPr txBox="1"/>
          <p:nvPr>
            <p:ph idx="1" type="subTitle"/>
          </p:nvPr>
        </p:nvSpPr>
        <p:spPr>
          <a:xfrm>
            <a:off x="816925" y="1628550"/>
            <a:ext cx="3297000" cy="109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7" name="Google Shape;257;p34"/>
          <p:cNvSpPr/>
          <p:nvPr/>
        </p:nvSpPr>
        <p:spPr>
          <a:xfrm flipH="1">
            <a:off x="361625" y="3827725"/>
            <a:ext cx="8240100" cy="1323000"/>
          </a:xfrm>
          <a:prstGeom prst="rect">
            <a:avLst/>
          </a:prstGeom>
          <a:solidFill>
            <a:srgbClr val="00C3B1">
              <a:alpha val="53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D5D5"/>
              </a:solidFill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817828" y="3037914"/>
            <a:ext cx="3297000" cy="66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Roboto Slab"/>
                <a:ea typeface="Roboto Slab"/>
                <a:cs typeface="Roboto Slab"/>
                <a:sym typeface="Roboto Slab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Roboto Slab"/>
                <a:ea typeface="Roboto Slab"/>
                <a:cs typeface="Roboto Slab"/>
                <a:sym typeface="Roboto Sla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,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Roboto Slab"/>
                <a:ea typeface="Roboto Slab"/>
                <a:cs typeface="Roboto Slab"/>
                <a:sym typeface="Roboto Slab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endParaRPr b="1" sz="120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1" name="Google Shape;261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6" name="Google Shape;26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ONE_COLUMN_TEXT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9" name="Google Shape;269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0" name="Google Shape;27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77" name="Google Shape;277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8" name="Google Shape;278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9" name="Google Shape;279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540000"/>
            <a:ext cx="77040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Extra Condensed Medium"/>
              <a:buNone/>
              <a:defRPr sz="28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Fira Sans Extra Condensed Medium"/>
              <a:buNone/>
              <a:defRPr sz="2800">
                <a:solidFill>
                  <a:srgbClr val="66666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4175" y="1201750"/>
            <a:ext cx="77166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Slab"/>
              <a:buChar char="●"/>
              <a:defRPr>
                <a:solidFill>
                  <a:schemeClr val="accent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3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11.png"/><Relationship Id="rId5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eI23tx9k4k5v2di4ryVaqPcJZ9Inimti/view" TargetMode="External"/><Relationship Id="rId4" Type="http://schemas.openxmlformats.org/officeDocument/2006/relationships/image" Target="../media/image2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Relationship Id="rId4" Type="http://schemas.openxmlformats.org/officeDocument/2006/relationships/image" Target="../media/image21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Relationship Id="rId4" Type="http://schemas.openxmlformats.org/officeDocument/2006/relationships/image" Target="../media/image30.jpg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0"/>
          <p:cNvSpPr txBox="1"/>
          <p:nvPr>
            <p:ph type="ctrTitle"/>
          </p:nvPr>
        </p:nvSpPr>
        <p:spPr>
          <a:xfrm>
            <a:off x="2250300" y="345075"/>
            <a:ext cx="6042300" cy="29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Hamilton Township Bicycle and Pedestrian Audit</a:t>
            </a:r>
            <a:endParaRPr/>
          </a:p>
        </p:txBody>
      </p:sp>
      <p:sp>
        <p:nvSpPr>
          <p:cNvPr id="285" name="Google Shape;285;p40"/>
          <p:cNvSpPr txBox="1"/>
          <p:nvPr>
            <p:ph idx="1" type="subTitle"/>
          </p:nvPr>
        </p:nvSpPr>
        <p:spPr>
          <a:xfrm>
            <a:off x="6219225" y="3300375"/>
            <a:ext cx="2009100" cy="55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May 21, 2021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/>
          <p:nvPr>
            <p:ph idx="2" type="ctrTitle"/>
          </p:nvPr>
        </p:nvSpPr>
        <p:spPr>
          <a:xfrm>
            <a:off x="4034436" y="2083866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 - 42%</a:t>
            </a:r>
            <a:endParaRPr/>
          </a:p>
        </p:txBody>
      </p:sp>
      <p:sp>
        <p:nvSpPr>
          <p:cNvPr id="291" name="Google Shape;291;p41"/>
          <p:cNvSpPr txBox="1"/>
          <p:nvPr>
            <p:ph type="ctrTitle"/>
          </p:nvPr>
        </p:nvSpPr>
        <p:spPr>
          <a:xfrm>
            <a:off x="1716225" y="2084233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Responses</a:t>
            </a:r>
            <a:endParaRPr/>
          </a:p>
        </p:txBody>
      </p:sp>
      <p:sp>
        <p:nvSpPr>
          <p:cNvPr id="292" name="Google Shape;292;p41"/>
          <p:cNvSpPr txBox="1"/>
          <p:nvPr>
            <p:ph idx="3" type="subTitle"/>
          </p:nvPr>
        </p:nvSpPr>
        <p:spPr>
          <a:xfrm>
            <a:off x="4022245" y="2397380"/>
            <a:ext cx="20565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Roads aren’t safe or should be safer</a:t>
            </a:r>
            <a:endParaRPr/>
          </a:p>
        </p:txBody>
      </p:sp>
      <p:sp>
        <p:nvSpPr>
          <p:cNvPr id="293" name="Google Shape;293;p41"/>
          <p:cNvSpPr txBox="1"/>
          <p:nvPr>
            <p:ph idx="5" type="ctrTitle"/>
          </p:nvPr>
        </p:nvSpPr>
        <p:spPr>
          <a:xfrm>
            <a:off x="6324667" y="2083890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Sidewalks - 25%</a:t>
            </a:r>
            <a:endParaRPr/>
          </a:p>
        </p:txBody>
      </p:sp>
      <p:sp>
        <p:nvSpPr>
          <p:cNvPr id="294" name="Google Shape;294;p41"/>
          <p:cNvSpPr txBox="1"/>
          <p:nvPr>
            <p:ph idx="6" type="subTitle"/>
          </p:nvPr>
        </p:nvSpPr>
        <p:spPr>
          <a:xfrm>
            <a:off x="6352625" y="2397375"/>
            <a:ext cx="2296800" cy="8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 those, ~40% want more or said the network was inconsistent</a:t>
            </a:r>
            <a:endParaRPr/>
          </a:p>
        </p:txBody>
      </p:sp>
      <p:sp>
        <p:nvSpPr>
          <p:cNvPr id="295" name="Google Shape;295;p41"/>
          <p:cNvSpPr txBox="1"/>
          <p:nvPr>
            <p:ph idx="8" type="title"/>
          </p:nvPr>
        </p:nvSpPr>
        <p:spPr>
          <a:xfrm>
            <a:off x="1703725" y="15058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78</a:t>
            </a:r>
            <a:endParaRPr/>
          </a:p>
        </p:txBody>
      </p:sp>
      <p:sp>
        <p:nvSpPr>
          <p:cNvPr id="296" name="Google Shape;296;p41"/>
          <p:cNvSpPr txBox="1"/>
          <p:nvPr>
            <p:ph idx="9" type="ctrTitle"/>
          </p:nvPr>
        </p:nvSpPr>
        <p:spPr>
          <a:xfrm>
            <a:off x="720000" y="453450"/>
            <a:ext cx="77040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Survey Results</a:t>
            </a:r>
            <a:endParaRPr sz="4800"/>
          </a:p>
        </p:txBody>
      </p:sp>
      <p:sp>
        <p:nvSpPr>
          <p:cNvPr id="297" name="Google Shape;297;p41"/>
          <p:cNvSpPr txBox="1"/>
          <p:nvPr>
            <p:ph idx="13" type="ctrTitle"/>
          </p:nvPr>
        </p:nvSpPr>
        <p:spPr>
          <a:xfrm>
            <a:off x="1720988" y="3752933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Comments</a:t>
            </a:r>
            <a:endParaRPr/>
          </a:p>
        </p:txBody>
      </p:sp>
      <p:sp>
        <p:nvSpPr>
          <p:cNvPr id="298" name="Google Shape;298;p41"/>
          <p:cNvSpPr txBox="1"/>
          <p:nvPr>
            <p:ph idx="15" type="ctrTitle"/>
          </p:nvPr>
        </p:nvSpPr>
        <p:spPr>
          <a:xfrm>
            <a:off x="4035627" y="3752566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Bike Path - 28%</a:t>
            </a:r>
            <a:endParaRPr/>
          </a:p>
        </p:txBody>
      </p:sp>
      <p:sp>
        <p:nvSpPr>
          <p:cNvPr id="299" name="Google Shape;299;p41"/>
          <p:cNvSpPr txBox="1"/>
          <p:nvPr>
            <p:ph idx="16" type="subTitle"/>
          </p:nvPr>
        </p:nvSpPr>
        <p:spPr>
          <a:xfrm>
            <a:off x="4038000" y="4140107"/>
            <a:ext cx="2056500" cy="8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 those, 30% want more lighting, 20% want to extend into town</a:t>
            </a:r>
            <a:endParaRPr/>
          </a:p>
        </p:txBody>
      </p:sp>
      <p:sp>
        <p:nvSpPr>
          <p:cNvPr id="300" name="Google Shape;300;p41"/>
          <p:cNvSpPr txBox="1"/>
          <p:nvPr>
            <p:ph idx="18" type="ctrTitle"/>
          </p:nvPr>
        </p:nvSpPr>
        <p:spPr>
          <a:xfrm>
            <a:off x="6319905" y="3752590"/>
            <a:ext cx="2056500" cy="3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Bike Access - 18%</a:t>
            </a:r>
            <a:endParaRPr/>
          </a:p>
        </p:txBody>
      </p:sp>
      <p:sp>
        <p:nvSpPr>
          <p:cNvPr id="301" name="Google Shape;301;p41"/>
          <p:cNvSpPr txBox="1"/>
          <p:nvPr>
            <p:ph idx="19" type="subTitle"/>
          </p:nvPr>
        </p:nvSpPr>
        <p:spPr>
          <a:xfrm>
            <a:off x="6328239" y="4140117"/>
            <a:ext cx="2056500" cy="46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bike lanes or widen shoulders</a:t>
            </a:r>
            <a:endParaRPr/>
          </a:p>
        </p:txBody>
      </p:sp>
      <p:sp>
        <p:nvSpPr>
          <p:cNvPr id="302" name="Google Shape;302;p41"/>
          <p:cNvSpPr txBox="1"/>
          <p:nvPr>
            <p:ph idx="21" type="title"/>
          </p:nvPr>
        </p:nvSpPr>
        <p:spPr>
          <a:xfrm>
            <a:off x="1703725" y="3174575"/>
            <a:ext cx="8661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71</a:t>
            </a:r>
            <a:endParaRPr/>
          </a:p>
        </p:txBody>
      </p:sp>
      <p:pic>
        <p:nvPicPr>
          <p:cNvPr id="303" name="Google Shape;3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800" y="1435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1025" y="317456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0325" y="3166005"/>
            <a:ext cx="512549" cy="5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9900" y="1435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"/>
          <p:cNvSpPr txBox="1"/>
          <p:nvPr>
            <p:ph idx="4294967295" type="title"/>
          </p:nvPr>
        </p:nvSpPr>
        <p:spPr>
          <a:xfrm>
            <a:off x="74725" y="73725"/>
            <a:ext cx="2808000" cy="7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Mapping Activity</a:t>
            </a:r>
            <a:endParaRPr sz="3000"/>
          </a:p>
        </p:txBody>
      </p:sp>
      <p:sp>
        <p:nvSpPr>
          <p:cNvPr id="312" name="Google Shape;312;p42"/>
          <p:cNvSpPr txBox="1"/>
          <p:nvPr>
            <p:ph idx="1" type="body"/>
          </p:nvPr>
        </p:nvSpPr>
        <p:spPr>
          <a:xfrm>
            <a:off x="5065113" y="224075"/>
            <a:ext cx="28080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uMap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4 types of points</a:t>
            </a:r>
            <a:endParaRPr sz="2400"/>
          </a:p>
        </p:txBody>
      </p:sp>
      <p:pic>
        <p:nvPicPr>
          <p:cNvPr id="313" name="Google Shape;313;p42"/>
          <p:cNvPicPr preferRelativeResize="0"/>
          <p:nvPr/>
        </p:nvPicPr>
        <p:blipFill rotWithShape="1">
          <a:blip r:embed="rId3">
            <a:alphaModFix/>
          </a:blip>
          <a:srcRect b="0" l="16191" r="0" t="0"/>
          <a:stretch/>
        </p:blipFill>
        <p:spPr>
          <a:xfrm>
            <a:off x="3751362" y="1728500"/>
            <a:ext cx="5349774" cy="330875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4" name="Google Shape;314;p42"/>
          <p:cNvPicPr preferRelativeResize="0"/>
          <p:nvPr/>
        </p:nvPicPr>
        <p:blipFill rotWithShape="1">
          <a:blip r:embed="rId4">
            <a:alphaModFix/>
          </a:blip>
          <a:srcRect b="0" l="19810" r="19955" t="0"/>
          <a:stretch/>
        </p:blipFill>
        <p:spPr>
          <a:xfrm>
            <a:off x="118825" y="1147475"/>
            <a:ext cx="4165301" cy="3889774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5" name="Google Shape;315;p42"/>
          <p:cNvSpPr/>
          <p:nvPr/>
        </p:nvSpPr>
        <p:spPr>
          <a:xfrm>
            <a:off x="0" y="750050"/>
            <a:ext cx="3000300" cy="14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"/>
          <p:cNvSpPr txBox="1"/>
          <p:nvPr>
            <p:ph type="title"/>
          </p:nvPr>
        </p:nvSpPr>
        <p:spPr>
          <a:xfrm>
            <a:off x="4865000" y="516013"/>
            <a:ext cx="3942600" cy="16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Crashes vs. </a:t>
            </a:r>
            <a:endParaRPr sz="36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Concerns</a:t>
            </a:r>
            <a:endParaRPr sz="3600"/>
          </a:p>
        </p:txBody>
      </p:sp>
      <p:pic>
        <p:nvPicPr>
          <p:cNvPr id="321" name="Google Shape;32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100" y="2081225"/>
            <a:ext cx="6266900" cy="30087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2" name="Google Shape;32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14325" y="910575"/>
            <a:ext cx="5818583" cy="30087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4"/>
          <p:cNvSpPr txBox="1"/>
          <p:nvPr>
            <p:ph idx="2" type="ctrTitle"/>
          </p:nvPr>
        </p:nvSpPr>
        <p:spPr>
          <a:xfrm>
            <a:off x="255625" y="86450"/>
            <a:ext cx="3877200" cy="16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 Spots of Concern</a:t>
            </a:r>
            <a:endParaRPr/>
          </a:p>
        </p:txBody>
      </p:sp>
      <p:pic>
        <p:nvPicPr>
          <p:cNvPr id="328" name="Google Shape;328;p44"/>
          <p:cNvPicPr preferRelativeResize="0"/>
          <p:nvPr/>
        </p:nvPicPr>
        <p:blipFill rotWithShape="1">
          <a:blip r:embed="rId3">
            <a:alphaModFix/>
          </a:blip>
          <a:srcRect b="25339" l="0" r="39777" t="0"/>
          <a:stretch/>
        </p:blipFill>
        <p:spPr>
          <a:xfrm>
            <a:off x="477450" y="1748750"/>
            <a:ext cx="3655376" cy="297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475" y="1748750"/>
            <a:ext cx="3655375" cy="2975856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4"/>
          <p:cNvSpPr txBox="1"/>
          <p:nvPr>
            <p:ph idx="2" type="ctrTitle"/>
          </p:nvPr>
        </p:nvSpPr>
        <p:spPr>
          <a:xfrm>
            <a:off x="4969563" y="86450"/>
            <a:ext cx="3877200" cy="16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Two Intersections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5"/>
          <p:cNvSpPr txBox="1"/>
          <p:nvPr>
            <p:ph type="ctrTitle"/>
          </p:nvPr>
        </p:nvSpPr>
        <p:spPr>
          <a:xfrm flipH="1">
            <a:off x="1970725" y="2047850"/>
            <a:ext cx="2449200" cy="192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 Audit Results</a:t>
            </a:r>
            <a:endParaRPr/>
          </a:p>
        </p:txBody>
      </p:sp>
      <p:pic>
        <p:nvPicPr>
          <p:cNvPr id="336" name="Google Shape;33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5625" y="1128549"/>
            <a:ext cx="2713400" cy="265407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5"/>
          <p:cNvSpPr txBox="1"/>
          <p:nvPr/>
        </p:nvSpPr>
        <p:spPr>
          <a:xfrm>
            <a:off x="5171525" y="3782625"/>
            <a:ext cx="212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Main St = CR 559</a:t>
            </a:r>
            <a:endParaRPr sz="12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Cape May Ave = NJ 50</a:t>
            </a:r>
            <a:endParaRPr sz="12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6"/>
          <p:cNvSpPr txBox="1"/>
          <p:nvPr>
            <p:ph idx="4294967295" type="title"/>
          </p:nvPr>
        </p:nvSpPr>
        <p:spPr>
          <a:xfrm>
            <a:off x="311700" y="3057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Positives </a:t>
            </a:r>
            <a:endParaRPr sz="4000"/>
          </a:p>
        </p:txBody>
      </p:sp>
      <p:sp>
        <p:nvSpPr>
          <p:cNvPr id="343" name="Google Shape;343;p46"/>
          <p:cNvSpPr txBox="1"/>
          <p:nvPr>
            <p:ph idx="1" type="body"/>
          </p:nvPr>
        </p:nvSpPr>
        <p:spPr>
          <a:xfrm>
            <a:off x="763738" y="1250975"/>
            <a:ext cx="3852600" cy="24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Along Main St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latin typeface="Roboto Slab"/>
                <a:ea typeface="Roboto Slab"/>
                <a:cs typeface="Roboto Slab"/>
                <a:sym typeface="Roboto Slab"/>
              </a:rPr>
              <a:t>Large width</a:t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latin typeface="Roboto Slab"/>
                <a:ea typeface="Roboto Slab"/>
                <a:cs typeface="Roboto Slab"/>
                <a:sym typeface="Roboto Slab"/>
              </a:rPr>
              <a:t>Tree-lined</a:t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latin typeface="Roboto Slab"/>
                <a:ea typeface="Roboto Slab"/>
                <a:cs typeface="Roboto Slab"/>
                <a:sym typeface="Roboto Slab"/>
              </a:rPr>
              <a:t>Benches</a:t>
            </a:r>
            <a:endParaRPr sz="1800"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chemeClr val="accent2"/>
                </a:solidFill>
                <a:latin typeface="Roboto Slab"/>
                <a:ea typeface="Roboto Slab"/>
                <a:cs typeface="Roboto Slab"/>
                <a:sym typeface="Roboto Slab"/>
              </a:rPr>
              <a:t>Plenty of trash/recycling cans</a:t>
            </a:r>
            <a:endParaRPr sz="1800">
              <a:solidFill>
                <a:schemeClr val="accent2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accent2"/>
                </a:solidFill>
                <a:latin typeface="Roboto Slab"/>
                <a:ea typeface="Roboto Slab"/>
                <a:cs typeface="Roboto Slab"/>
                <a:sym typeface="Roboto Slab"/>
              </a:rPr>
              <a:t>Large buffers</a:t>
            </a:r>
            <a:endParaRPr sz="1800">
              <a:solidFill>
                <a:schemeClr val="accent2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accent2"/>
                </a:solidFill>
              </a:rPr>
              <a:t>Sidewalks in good condition</a:t>
            </a:r>
            <a:endParaRPr sz="1800">
              <a:solidFill>
                <a:schemeClr val="accent2"/>
              </a:solidFill>
            </a:endParaRPr>
          </a:p>
        </p:txBody>
      </p:sp>
      <p:pic>
        <p:nvPicPr>
          <p:cNvPr id="344" name="Google Shape;34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0725" y="1250975"/>
            <a:ext cx="2686026" cy="358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"/>
          <p:cNvSpPr/>
          <p:nvPr/>
        </p:nvSpPr>
        <p:spPr>
          <a:xfrm>
            <a:off x="1339500" y="100"/>
            <a:ext cx="7804500" cy="12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50" name="Google Shape;350;p47"/>
          <p:cNvSpPr/>
          <p:nvPr/>
        </p:nvSpPr>
        <p:spPr>
          <a:xfrm>
            <a:off x="0" y="1370525"/>
            <a:ext cx="1339500" cy="37731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7"/>
          <p:cNvSpPr txBox="1"/>
          <p:nvPr>
            <p:ph idx="4294967295" type="title"/>
          </p:nvPr>
        </p:nvSpPr>
        <p:spPr>
          <a:xfrm rot="-5400000">
            <a:off x="-1026250" y="2795375"/>
            <a:ext cx="33447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Stop 1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352" name="Google Shape;352;p47"/>
          <p:cNvSpPr txBox="1"/>
          <p:nvPr>
            <p:ph idx="1" type="body"/>
          </p:nvPr>
        </p:nvSpPr>
        <p:spPr>
          <a:xfrm>
            <a:off x="1449225" y="1370525"/>
            <a:ext cx="34368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Existing Conditions:</a:t>
            </a:r>
            <a:endParaRPr b="1" sz="16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600">
                <a:solidFill>
                  <a:schemeClr val="accent2"/>
                </a:solidFill>
              </a:rPr>
              <a:t>High </a:t>
            </a:r>
            <a:r>
              <a:rPr lang="en" sz="1600">
                <a:solidFill>
                  <a:schemeClr val="accent2"/>
                </a:solidFill>
              </a:rPr>
              <a:t>pedestrian activity: library, school, courthouse</a:t>
            </a:r>
            <a:endParaRPr sz="16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Issues:</a:t>
            </a:r>
            <a:endParaRPr b="1" sz="16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600"/>
              <a:t>Curb ramps - many not ADA compliant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Streets appear recently repaved: when to retrofit?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600">
                <a:solidFill>
                  <a:schemeClr val="accent2"/>
                </a:solidFill>
              </a:rPr>
              <a:t>Feels unsafe to cross</a:t>
            </a:r>
            <a:endParaRPr sz="16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600"/>
              <a:t>Street very </a:t>
            </a:r>
            <a:r>
              <a:rPr lang="en" sz="1600"/>
              <a:t>wide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Recommendations</a:t>
            </a:r>
            <a:r>
              <a:rPr b="1" lang="en" sz="1600"/>
              <a:t>: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Higher visibility crosswalks, in-street signs, lane diet</a:t>
            </a:r>
            <a:endParaRPr sz="1600"/>
          </a:p>
        </p:txBody>
      </p:sp>
      <p:pic>
        <p:nvPicPr>
          <p:cNvPr id="353" name="Google Shape;35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4575" y="2019875"/>
            <a:ext cx="4071926" cy="3053948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4" name="Google Shape;354;p47"/>
          <p:cNvSpPr txBox="1"/>
          <p:nvPr>
            <p:ph idx="4294967295" type="title"/>
          </p:nvPr>
        </p:nvSpPr>
        <p:spPr>
          <a:xfrm>
            <a:off x="1900688" y="315813"/>
            <a:ext cx="4623600" cy="80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Main St &amp; Farragut Ave</a:t>
            </a:r>
            <a:endParaRPr sz="4000"/>
          </a:p>
        </p:txBody>
      </p:sp>
      <p:pic>
        <p:nvPicPr>
          <p:cNvPr id="355" name="Google Shape;35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" y="-6"/>
            <a:ext cx="1339500" cy="137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7"/>
          <p:cNvPicPr preferRelativeResize="0"/>
          <p:nvPr/>
        </p:nvPicPr>
        <p:blipFill rotWithShape="1">
          <a:blip r:embed="rId5">
            <a:alphaModFix/>
          </a:blip>
          <a:srcRect b="0" l="0" r="0" t="30656"/>
          <a:stretch/>
        </p:blipFill>
        <p:spPr>
          <a:xfrm>
            <a:off x="7085475" y="38775"/>
            <a:ext cx="2021027" cy="18686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8"/>
          <p:cNvSpPr/>
          <p:nvPr/>
        </p:nvSpPr>
        <p:spPr>
          <a:xfrm>
            <a:off x="1113575" y="0"/>
            <a:ext cx="8030400" cy="11526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2" name="Google Shape;362;p48"/>
          <p:cNvSpPr txBox="1"/>
          <p:nvPr>
            <p:ph idx="4294967295" type="title"/>
          </p:nvPr>
        </p:nvSpPr>
        <p:spPr>
          <a:xfrm>
            <a:off x="1442525" y="268500"/>
            <a:ext cx="73725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Stop 2: Atlantic County Court House @ Main St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3" name="Google Shape;363;p48"/>
          <p:cNvSpPr txBox="1"/>
          <p:nvPr>
            <p:ph idx="1" type="body"/>
          </p:nvPr>
        </p:nvSpPr>
        <p:spPr>
          <a:xfrm>
            <a:off x="241050" y="1454775"/>
            <a:ext cx="3347100" cy="33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Existing Conditions: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People cross frequently to </a:t>
            </a: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court house</a:t>
            </a: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 from parking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Issues: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No crosswalk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No delineation for parking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Recommendations: 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M</a:t>
            </a: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id-block crosswalk, rectangular rapid flashing beacon, in-street sign, bump outs with on-street parking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Striping for shoulder/ parking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64" name="Google Shape;36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13578" cy="11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8445" y="1152600"/>
            <a:ext cx="5045556" cy="39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9"/>
          <p:cNvPicPr preferRelativeResize="0"/>
          <p:nvPr/>
        </p:nvPicPr>
        <p:blipFill rotWithShape="1">
          <a:blip r:embed="rId3">
            <a:alphaModFix/>
          </a:blip>
          <a:srcRect b="6508" l="0" r="0" t="8630"/>
          <a:stretch/>
        </p:blipFill>
        <p:spPr>
          <a:xfrm>
            <a:off x="4393550" y="836925"/>
            <a:ext cx="4643425" cy="295529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9"/>
          <p:cNvSpPr/>
          <p:nvPr/>
        </p:nvSpPr>
        <p:spPr>
          <a:xfrm>
            <a:off x="4393400" y="825100"/>
            <a:ext cx="4643400" cy="2967000"/>
          </a:xfrm>
          <a:prstGeom prst="rect">
            <a:avLst/>
          </a:prstGeom>
          <a:solidFill>
            <a:srgbClr val="EBEBEB">
              <a:alpha val="707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9"/>
          <p:cNvSpPr txBox="1"/>
          <p:nvPr>
            <p:ph type="title"/>
          </p:nvPr>
        </p:nvSpPr>
        <p:spPr>
          <a:xfrm>
            <a:off x="4693450" y="783875"/>
            <a:ext cx="4032900" cy="29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"I've been in the middle of that crosswalk and people turning left just blast through it"</a:t>
            </a:r>
            <a:endParaRPr b="1" sz="360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73" name="Google Shape;373;p49"/>
          <p:cNvSpPr txBox="1"/>
          <p:nvPr>
            <p:ph idx="4294967295" type="body"/>
          </p:nvPr>
        </p:nvSpPr>
        <p:spPr>
          <a:xfrm>
            <a:off x="153550" y="990825"/>
            <a:ext cx="4311300" cy="26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Existing Conditions: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Right-turn traffic high </a:t>
            </a:r>
            <a:r>
              <a:rPr lang="en" sz="1600"/>
              <a:t>frequency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Crash history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Issues: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People don’t stop for pedestrians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Curbs not ADA compliant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Recommendations: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 turn on red during certain hours, higher crosswalk visibility, lead pedestrian interval</a:t>
            </a:r>
            <a:endParaRPr sz="1600"/>
          </a:p>
        </p:txBody>
      </p:sp>
      <p:pic>
        <p:nvPicPr>
          <p:cNvPr id="374" name="Google Shape;37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4475" y="4108500"/>
            <a:ext cx="914400" cy="96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9"/>
          <p:cNvSpPr txBox="1"/>
          <p:nvPr>
            <p:ph type="title"/>
          </p:nvPr>
        </p:nvSpPr>
        <p:spPr>
          <a:xfrm>
            <a:off x="3846925" y="4444225"/>
            <a:ext cx="3936300" cy="5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Stop 3: Main St &amp; Cape May Ave</a:t>
            </a:r>
            <a:endParaRPr b="1" sz="240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0"/>
          <p:cNvSpPr txBox="1"/>
          <p:nvPr>
            <p:ph idx="4294967295" type="title"/>
          </p:nvPr>
        </p:nvSpPr>
        <p:spPr>
          <a:xfrm>
            <a:off x="1272450" y="122850"/>
            <a:ext cx="7871700" cy="7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Stop 4: Cape May Ave &amp; Parson’s Row / 2nd St</a:t>
            </a:r>
            <a:endParaRPr sz="3400"/>
          </a:p>
        </p:txBody>
      </p:sp>
      <p:sp>
        <p:nvSpPr>
          <p:cNvPr id="381" name="Google Shape;381;p50"/>
          <p:cNvSpPr txBox="1"/>
          <p:nvPr>
            <p:ph idx="1" type="body"/>
          </p:nvPr>
        </p:nvSpPr>
        <p:spPr>
          <a:xfrm>
            <a:off x="527963" y="1124900"/>
            <a:ext cx="38526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Existing Conditions: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All curb ramps are </a:t>
            </a:r>
            <a:r>
              <a:rPr lang="en" sz="1600"/>
              <a:t>ADA compliant @ 2nd St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Issues: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Bushes encroaching onto sidewalk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</a:t>
            </a:r>
            <a:r>
              <a:rPr lang="en" sz="1600"/>
              <a:t>edestrian crossing sign bottom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2nd st has only 1 crosswalk and no sign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Recommendations: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Trim bushes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Change the sign bottom to “AHEAD”</a:t>
            </a:r>
            <a:endParaRPr sz="1600"/>
          </a:p>
        </p:txBody>
      </p:sp>
      <p:pic>
        <p:nvPicPr>
          <p:cNvPr id="382" name="Google Shape;38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0575" y="1151825"/>
            <a:ext cx="4443423" cy="33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067" y="17"/>
            <a:ext cx="960765" cy="9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51" title="VID_20210515_13555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4888" y="884400"/>
            <a:ext cx="6934224" cy="3900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1"/>
          <p:cNvSpPr txBox="1"/>
          <p:nvPr>
            <p:ph idx="4294967295" type="title"/>
          </p:nvPr>
        </p:nvSpPr>
        <p:spPr>
          <a:xfrm>
            <a:off x="1104900" y="176400"/>
            <a:ext cx="6934200" cy="7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2"/>
                </a:solidFill>
              </a:rPr>
              <a:t>Crosswalk Test</a:t>
            </a:r>
            <a:endParaRPr sz="3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2"/>
          <p:cNvSpPr/>
          <p:nvPr/>
        </p:nvSpPr>
        <p:spPr>
          <a:xfrm>
            <a:off x="0" y="0"/>
            <a:ext cx="4110300" cy="1097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2"/>
          <p:cNvSpPr/>
          <p:nvPr/>
        </p:nvSpPr>
        <p:spPr>
          <a:xfrm>
            <a:off x="4110425" y="0"/>
            <a:ext cx="50337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52"/>
          <p:cNvSpPr txBox="1"/>
          <p:nvPr>
            <p:ph type="title"/>
          </p:nvPr>
        </p:nvSpPr>
        <p:spPr>
          <a:xfrm>
            <a:off x="1269200" y="0"/>
            <a:ext cx="1950300" cy="7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Stop 5: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397" name="Google Shape;397;p52"/>
          <p:cNvSpPr txBox="1"/>
          <p:nvPr>
            <p:ph idx="1" type="body"/>
          </p:nvPr>
        </p:nvSpPr>
        <p:spPr>
          <a:xfrm>
            <a:off x="96450" y="1097750"/>
            <a:ext cx="3822600" cy="41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Existing Conditions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Weird sidewalk shift*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Pedestrian signals on all corners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During high traffic periods, drivers split into 2 ln to get ready for lanes up ahead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Issues: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Bushes </a:t>
            </a:r>
            <a:r>
              <a:rPr lang="en" sz="1600"/>
              <a:t>encroach</a:t>
            </a:r>
            <a:r>
              <a:rPr lang="en" sz="1600"/>
              <a:t> onto the sidewalk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Only 1 button to push, no arrow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</a:t>
            </a:r>
            <a:r>
              <a:rPr lang="en" sz="1600"/>
              <a:t>ontext doesn't change with speed limit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Recommendations: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Trim bushes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Add arrow or more buttons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Lane diet, landscaping</a:t>
            </a:r>
            <a:endParaRPr sz="1600"/>
          </a:p>
        </p:txBody>
      </p:sp>
      <p:pic>
        <p:nvPicPr>
          <p:cNvPr id="398" name="Google Shape;398;p52"/>
          <p:cNvPicPr preferRelativeResize="0"/>
          <p:nvPr/>
        </p:nvPicPr>
        <p:blipFill rotWithShape="1">
          <a:blip r:embed="rId3">
            <a:alphaModFix/>
          </a:blip>
          <a:srcRect b="12863" l="0" r="0" t="17153"/>
          <a:stretch/>
        </p:blipFill>
        <p:spPr>
          <a:xfrm>
            <a:off x="7211931" y="2913231"/>
            <a:ext cx="1813667" cy="2093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097750" cy="109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52"/>
          <p:cNvPicPr preferRelativeResize="0"/>
          <p:nvPr/>
        </p:nvPicPr>
        <p:blipFill rotWithShape="1">
          <a:blip r:embed="rId5">
            <a:alphaModFix/>
          </a:blip>
          <a:srcRect b="14324" l="0" r="0" t="0"/>
          <a:stretch/>
        </p:blipFill>
        <p:spPr>
          <a:xfrm>
            <a:off x="4228947" y="164399"/>
            <a:ext cx="4796653" cy="251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2"/>
          <p:cNvPicPr preferRelativeResize="0"/>
          <p:nvPr/>
        </p:nvPicPr>
        <p:blipFill rotWithShape="1">
          <a:blip r:embed="rId6">
            <a:alphaModFix/>
          </a:blip>
          <a:srcRect b="11385" l="7672" r="18906" t="9607"/>
          <a:stretch/>
        </p:blipFill>
        <p:spPr>
          <a:xfrm>
            <a:off x="4228959" y="2913230"/>
            <a:ext cx="2834488" cy="209302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2"/>
          <p:cNvSpPr txBox="1"/>
          <p:nvPr/>
        </p:nvSpPr>
        <p:spPr>
          <a:xfrm>
            <a:off x="1269200" y="636050"/>
            <a:ext cx="231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Cape May Ave &amp; 3rd St</a:t>
            </a:r>
            <a:endParaRPr b="1" sz="180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3"/>
          <p:cNvSpPr/>
          <p:nvPr/>
        </p:nvSpPr>
        <p:spPr>
          <a:xfrm>
            <a:off x="1339500" y="100"/>
            <a:ext cx="7804500" cy="12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8" name="Google Shape;408;p53"/>
          <p:cNvSpPr/>
          <p:nvPr/>
        </p:nvSpPr>
        <p:spPr>
          <a:xfrm>
            <a:off x="0" y="1349800"/>
            <a:ext cx="1339500" cy="37938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53"/>
          <p:cNvSpPr txBox="1"/>
          <p:nvPr>
            <p:ph idx="4294967295" type="title"/>
          </p:nvPr>
        </p:nvSpPr>
        <p:spPr>
          <a:xfrm rot="-5400000">
            <a:off x="-1026250" y="2795375"/>
            <a:ext cx="33447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Stop 6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410" name="Google Shape;410;p53"/>
          <p:cNvSpPr txBox="1"/>
          <p:nvPr>
            <p:ph idx="1" type="body"/>
          </p:nvPr>
        </p:nvSpPr>
        <p:spPr>
          <a:xfrm>
            <a:off x="2042625" y="1370525"/>
            <a:ext cx="3436800" cy="28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Existing Conditions: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accent2"/>
                </a:solidFill>
              </a:rPr>
              <a:t>Trees against the sidewalk</a:t>
            </a:r>
            <a:endParaRPr sz="1600">
              <a:solidFill>
                <a:schemeClr val="accent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accent2"/>
                </a:solidFill>
              </a:rPr>
              <a:t>Good example of cut around for tree nearby</a:t>
            </a:r>
            <a:endParaRPr sz="16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Issues: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accent2"/>
                </a:solidFill>
              </a:rPr>
              <a:t>Sidewalk edge raised because of tree root</a:t>
            </a:r>
            <a:endParaRPr sz="1600">
              <a:solidFill>
                <a:schemeClr val="accent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accent2"/>
                </a:solidFill>
              </a:rPr>
              <a:t>Tripping hazard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Recommendations</a:t>
            </a:r>
            <a:r>
              <a:rPr b="1" lang="en" sz="1600"/>
              <a:t>: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Cut around the tree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Fix the raised edge</a:t>
            </a:r>
            <a:endParaRPr sz="1600"/>
          </a:p>
        </p:txBody>
      </p:sp>
      <p:sp>
        <p:nvSpPr>
          <p:cNvPr id="411" name="Google Shape;411;p53"/>
          <p:cNvSpPr txBox="1"/>
          <p:nvPr>
            <p:ph idx="4294967295" type="title"/>
          </p:nvPr>
        </p:nvSpPr>
        <p:spPr>
          <a:xfrm>
            <a:off x="1449213" y="88"/>
            <a:ext cx="4623600" cy="14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Presbyterian Church @ Cape May Ave</a:t>
            </a:r>
            <a:endParaRPr sz="4000"/>
          </a:p>
        </p:txBody>
      </p:sp>
      <p:pic>
        <p:nvPicPr>
          <p:cNvPr id="412" name="Google Shape;412;p53"/>
          <p:cNvPicPr preferRelativeResize="0"/>
          <p:nvPr/>
        </p:nvPicPr>
        <p:blipFill rotWithShape="1">
          <a:blip r:embed="rId3">
            <a:alphaModFix/>
          </a:blip>
          <a:srcRect b="0" l="17039" r="0" t="0"/>
          <a:stretch/>
        </p:blipFill>
        <p:spPr>
          <a:xfrm>
            <a:off x="6324601" y="2810050"/>
            <a:ext cx="2109773" cy="190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53"/>
          <p:cNvPicPr preferRelativeResize="0"/>
          <p:nvPr/>
        </p:nvPicPr>
        <p:blipFill rotWithShape="1">
          <a:blip r:embed="rId4">
            <a:alphaModFix/>
          </a:blip>
          <a:srcRect b="13172" l="22899" r="14294" t="11121"/>
          <a:stretch/>
        </p:blipFill>
        <p:spPr>
          <a:xfrm>
            <a:off x="6324600" y="757988"/>
            <a:ext cx="2109773" cy="190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339500" cy="1349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4"/>
          <p:cNvSpPr/>
          <p:nvPr/>
        </p:nvSpPr>
        <p:spPr>
          <a:xfrm>
            <a:off x="1113575" y="0"/>
            <a:ext cx="8030400" cy="11526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0" name="Google Shape;420;p54"/>
          <p:cNvSpPr txBox="1"/>
          <p:nvPr>
            <p:ph idx="4294967295" type="title"/>
          </p:nvPr>
        </p:nvSpPr>
        <p:spPr>
          <a:xfrm>
            <a:off x="1442525" y="268500"/>
            <a:ext cx="73725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Stop 7: </a:t>
            </a:r>
            <a:r>
              <a:rPr lang="en">
                <a:solidFill>
                  <a:srgbClr val="FFFFFF"/>
                </a:solidFill>
              </a:rPr>
              <a:t>First United Methodist Church @ Main St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1" name="Google Shape;421;p54"/>
          <p:cNvSpPr txBox="1"/>
          <p:nvPr>
            <p:ph idx="1" type="body"/>
          </p:nvPr>
        </p:nvSpPr>
        <p:spPr>
          <a:xfrm>
            <a:off x="433925" y="1330388"/>
            <a:ext cx="3347100" cy="33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Existing Conditions: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People cross from bank parking lot to church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Slab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Road narrows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Issues: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No nearby crosswalk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Slab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Non ADA compliant curb ramp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 Slab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Drivers speeding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Roboto Slab"/>
                <a:ea typeface="Roboto Slab"/>
                <a:cs typeface="Roboto Slab"/>
                <a:sym typeface="Roboto Slab"/>
              </a:rPr>
              <a:t>Recommendations: </a:t>
            </a:r>
            <a:endParaRPr b="1"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Mid-block crosswalk, rectangular rapid flashing beacon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422" name="Google Shape;42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1130771" cy="11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4291" y="1152600"/>
            <a:ext cx="4839710" cy="39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5"/>
          <p:cNvSpPr txBox="1"/>
          <p:nvPr>
            <p:ph idx="4294967295" type="body"/>
          </p:nvPr>
        </p:nvSpPr>
        <p:spPr>
          <a:xfrm>
            <a:off x="720000" y="1022075"/>
            <a:ext cx="3852000" cy="32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Main St = County Route 559</a:t>
            </a:r>
            <a:endParaRPr b="1" sz="18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In-street yield signs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Intersection: no turn on red during certain hours, lead pedestrian interval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Roboto Slab"/>
              <a:buChar char="●"/>
            </a:pPr>
            <a:r>
              <a:rPr lang="en" sz="1600">
                <a:latin typeface="Roboto Slab"/>
                <a:ea typeface="Roboto Slab"/>
                <a:cs typeface="Roboto Slab"/>
                <a:sym typeface="Roboto Slab"/>
              </a:rPr>
              <a:t>Lane diets</a:t>
            </a:r>
            <a:endParaRPr sz="1600">
              <a:latin typeface="Roboto Slab"/>
              <a:ea typeface="Roboto Slab"/>
              <a:cs typeface="Roboto Slab"/>
              <a:sym typeface="Roboto Slab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Striping for shoulders/parking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Higher visibility crosswalks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>
                <a:solidFill>
                  <a:schemeClr val="accent2"/>
                </a:solidFill>
                <a:latin typeface="Roboto Slab"/>
                <a:ea typeface="Roboto Slab"/>
                <a:cs typeface="Roboto Slab"/>
                <a:sym typeface="Roboto Slab"/>
              </a:rPr>
              <a:t>Mid-block crosswalks</a:t>
            </a:r>
            <a:endParaRPr sz="1600"/>
          </a:p>
        </p:txBody>
      </p:sp>
      <p:sp>
        <p:nvSpPr>
          <p:cNvPr id="429" name="Google Shape;429;p55"/>
          <p:cNvSpPr txBox="1"/>
          <p:nvPr>
            <p:ph type="ctrTitle"/>
          </p:nvPr>
        </p:nvSpPr>
        <p:spPr>
          <a:xfrm>
            <a:off x="720000" y="0"/>
            <a:ext cx="77040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Summary</a:t>
            </a:r>
            <a:endParaRPr sz="4800"/>
          </a:p>
        </p:txBody>
      </p:sp>
      <p:sp>
        <p:nvSpPr>
          <p:cNvPr id="430" name="Google Shape;430;p55"/>
          <p:cNvSpPr txBox="1"/>
          <p:nvPr>
            <p:ph idx="4294967295" type="body"/>
          </p:nvPr>
        </p:nvSpPr>
        <p:spPr>
          <a:xfrm>
            <a:off x="4647025" y="1022075"/>
            <a:ext cx="3852000" cy="33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Cape May Ave = NJ Route 50</a:t>
            </a:r>
            <a:endParaRPr b="1" sz="18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Trim bushes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Advanced warning signs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Alter pedestrian buttons at intersection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Lane diet, landscaping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Cut sidewalk around the tree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Fix the raised edge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/>
              <a:t>Higher visibility crosswalk</a:t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6"/>
          <p:cNvSpPr txBox="1"/>
          <p:nvPr>
            <p:ph type="ctrTitle"/>
          </p:nvPr>
        </p:nvSpPr>
        <p:spPr>
          <a:xfrm>
            <a:off x="1570575" y="3784073"/>
            <a:ext cx="3867300" cy="92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Main takeaways</a:t>
            </a:r>
            <a:endParaRPr sz="4800"/>
          </a:p>
        </p:txBody>
      </p:sp>
      <p:sp>
        <p:nvSpPr>
          <p:cNvPr id="436" name="Google Shape;436;p56"/>
          <p:cNvSpPr txBox="1"/>
          <p:nvPr>
            <p:ph idx="4294967295" type="body"/>
          </p:nvPr>
        </p:nvSpPr>
        <p:spPr>
          <a:xfrm>
            <a:off x="725975" y="701800"/>
            <a:ext cx="7092000" cy="24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Higher visibility: crosswalks &amp; pedestrians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Wide roads: speeding, lane diet + bike lanes?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Yielding: driver education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2400"/>
              <a:buChar char="●"/>
            </a:pPr>
            <a:r>
              <a:rPr lang="en" sz="2400">
                <a:solidFill>
                  <a:srgbClr val="FFFFFF"/>
                </a:solidFill>
              </a:rPr>
              <a:t>Inconsistent crosswalks/intersection designs: crosswalks, ADA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surance Pla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0D6C0"/>
      </a:accent1>
      <a:accent2>
        <a:srgbClr val="073763"/>
      </a:accent2>
      <a:accent3>
        <a:srgbClr val="0B5394"/>
      </a:accent3>
      <a:accent4>
        <a:srgbClr val="3D85C6"/>
      </a:accent4>
      <a:accent5>
        <a:srgbClr val="008275"/>
      </a:accent5>
      <a:accent6>
        <a:srgbClr val="00AE9D"/>
      </a:accent6>
      <a:hlink>
        <a:srgbClr val="0737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