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4" r:id="rId5"/>
    <p:sldMasterId id="2147483677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y="6858000" cx="12192000"/>
  <p:notesSz cx="7010400" cy="9296400"/>
  <p:embeddedFontLst>
    <p:embeddedFont>
      <p:font typeface="Roboto Thin"/>
      <p:regular r:id="rId18"/>
      <p:bold r:id="rId19"/>
      <p:italic r:id="rId20"/>
      <p:boldItalic r:id="rId21"/>
    </p:embeddedFont>
    <p:embeddedFont>
      <p:font typeface="Roboto Medium"/>
      <p:regular r:id="rId22"/>
      <p:bold r:id="rId23"/>
      <p:italic r:id="rId24"/>
      <p:boldItalic r:id="rId25"/>
    </p:embeddedFont>
    <p:embeddedFont>
      <p:font typeface="Roboto"/>
      <p:regular r:id="rId26"/>
      <p:bold r:id="rId27"/>
      <p:italic r:id="rId28"/>
      <p:boldItalic r:id="rId29"/>
    </p:embeddedFont>
    <p:embeddedFont>
      <p:font typeface="Libre Franklin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  <p:ext uri="GoogleSlidesCustomDataVersion2">
      <go:slidesCustomData xmlns:go="http://customooxmlschemas.google.com/" r:id="rId34" roundtripDataSignature="AMtx7miM2pC88pcb27A1Fyc0NFNsh4QZ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928" orient="horz"/>
        <p:guide pos="2208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Thin-italic.fntdata"/><Relationship Id="rId22" Type="http://schemas.openxmlformats.org/officeDocument/2006/relationships/font" Target="fonts/RobotoMedium-regular.fntdata"/><Relationship Id="rId21" Type="http://schemas.openxmlformats.org/officeDocument/2006/relationships/font" Target="fonts/RobotoThin-boldItalic.fntdata"/><Relationship Id="rId24" Type="http://schemas.openxmlformats.org/officeDocument/2006/relationships/font" Target="fonts/RobotoMedium-italic.fntdata"/><Relationship Id="rId23" Type="http://schemas.openxmlformats.org/officeDocument/2006/relationships/font" Target="fonts/RobotoMedium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font" Target="fonts/Roboto-regular.fntdata"/><Relationship Id="rId25" Type="http://schemas.openxmlformats.org/officeDocument/2006/relationships/font" Target="fonts/RobotoMedium-boldItalic.fntdata"/><Relationship Id="rId28" Type="http://schemas.openxmlformats.org/officeDocument/2006/relationships/font" Target="fonts/Roboto-italic.fntdata"/><Relationship Id="rId27" Type="http://schemas.openxmlformats.org/officeDocument/2006/relationships/font" Target="fonts/Roboto-bold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Roboto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LibreFranklin-bold.fntdata"/><Relationship Id="rId30" Type="http://schemas.openxmlformats.org/officeDocument/2006/relationships/font" Target="fonts/LibreFranklin-regular.fntdata"/><Relationship Id="rId11" Type="http://schemas.openxmlformats.org/officeDocument/2006/relationships/slide" Target="slides/slide4.xml"/><Relationship Id="rId33" Type="http://schemas.openxmlformats.org/officeDocument/2006/relationships/font" Target="fonts/LibreFranklin-boldItalic.fntdata"/><Relationship Id="rId10" Type="http://schemas.openxmlformats.org/officeDocument/2006/relationships/slide" Target="slides/slide3.xml"/><Relationship Id="rId32" Type="http://schemas.openxmlformats.org/officeDocument/2006/relationships/font" Target="fonts/LibreFranklin-italic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34" Type="http://customschemas.google.com/relationships/presentationmetadata" Target="meta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font" Target="fonts/RobotoThin-bold.fntdata"/><Relationship Id="rId18" Type="http://schemas.openxmlformats.org/officeDocument/2006/relationships/font" Target="fonts/RobotoThin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" name="Google Shape;6;n"/>
          <p:cNvSpPr txBox="1"/>
          <p:nvPr>
            <p:ph idx="11" type="ftr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n"/>
          <p:cNvSpPr/>
          <p:nvPr>
            <p:ph idx="3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1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" name="Google Shape;236;p1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d15fdc6fa8_0_0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gd15fdc6fa8_0_0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5" name="Google Shape;245;gd15fdc6fa8_0_0:notes"/>
          <p:cNvSpPr txBox="1"/>
          <p:nvPr>
            <p:ph idx="12" type="sldNum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p2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5" name="Google Shape;255;p2:notes"/>
          <p:cNvSpPr txBox="1"/>
          <p:nvPr>
            <p:ph idx="12" type="sldNum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p3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3:notes"/>
          <p:cNvSpPr txBox="1"/>
          <p:nvPr>
            <p:ph idx="12" type="sldNum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97c4c05eb7_0_2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g297c4c05eb7_0_2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1" name="Google Shape;271;g297c4c05eb7_0_2:notes"/>
          <p:cNvSpPr txBox="1"/>
          <p:nvPr>
            <p:ph idx="12" type="sldNum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97c4c05eb7_0_754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3" name="Google Shape;333;g297c4c05eb7_0_754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4" name="Google Shape;334;g297c4c05eb7_0_754:notes"/>
          <p:cNvSpPr txBox="1"/>
          <p:nvPr>
            <p:ph idx="12" type="sldNum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0" name="Google Shape;390;p4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1" name="Google Shape;391;p4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6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0" name="Google Shape;410;p6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1" name="Google Shape;411;p6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91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0" name="Google Shape;430;p91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1" name="Google Shape;431;p91:notes"/>
          <p:cNvSpPr txBox="1"/>
          <p:nvPr>
            <p:ph idx="12" type="sldNum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f736a3891_0_122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8" name="Google Shape;438;gcf736a3891_0_122:notes"/>
          <p:cNvSpPr txBox="1"/>
          <p:nvPr>
            <p:ph idx="12" type="sldNum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9" name="Google Shape;439;gcf736a3891_0_122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7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1.png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5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0" name="Google Shape;20;p3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" name="Google Shape;21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4"/>
          <p:cNvSpPr txBox="1"/>
          <p:nvPr>
            <p:ph type="title"/>
          </p:nvPr>
        </p:nvSpPr>
        <p:spPr>
          <a:xfrm>
            <a:off x="838200" y="-1530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ontent Style A">
  <p:cSld name="2_Content Style A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7"/>
          <p:cNvSpPr/>
          <p:nvPr/>
        </p:nvSpPr>
        <p:spPr>
          <a:xfrm>
            <a:off x="0" y="5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77"/>
          <p:cNvSpPr/>
          <p:nvPr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77"/>
          <p:cNvSpPr txBox="1"/>
          <p:nvPr>
            <p:ph idx="12" type="sldNum"/>
          </p:nvPr>
        </p:nvSpPr>
        <p:spPr>
          <a:xfrm>
            <a:off x="8756533" y="6492502"/>
            <a:ext cx="27364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" name="Google Shape;34;p77"/>
          <p:cNvSpPr txBox="1"/>
          <p:nvPr>
            <p:ph idx="11" type="ftr"/>
          </p:nvPr>
        </p:nvSpPr>
        <p:spPr>
          <a:xfrm>
            <a:off x="611142" y="6510528"/>
            <a:ext cx="3816489" cy="3383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ACB8C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7"/>
          <p:cNvSpPr/>
          <p:nvPr/>
        </p:nvSpPr>
        <p:spPr>
          <a:xfrm>
            <a:off x="-110836" y="18031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77"/>
          <p:cNvSpPr/>
          <p:nvPr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0" name="Google Shape;40;p7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7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6" name="Google Shape;46;p7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0"/>
          <p:cNvSpPr txBox="1"/>
          <p:nvPr>
            <p:ph type="title"/>
          </p:nvPr>
        </p:nvSpPr>
        <p:spPr>
          <a:xfrm>
            <a:off x="838200" y="-13457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8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8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1"/>
          <p:cNvSpPr txBox="1"/>
          <p:nvPr>
            <p:ph type="title"/>
          </p:nvPr>
        </p:nvSpPr>
        <p:spPr>
          <a:xfrm>
            <a:off x="838200" y="-16134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9" name="Google Shape;59;p8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8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1" name="Google Shape;61;p8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8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2"/>
          <p:cNvSpPr txBox="1"/>
          <p:nvPr>
            <p:ph type="title"/>
          </p:nvPr>
        </p:nvSpPr>
        <p:spPr>
          <a:xfrm>
            <a:off x="838200" y="-1530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8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8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8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8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8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8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8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8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8" name="Google Shape;78;p8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8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8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85"/>
          <p:cNvSpPr txBox="1"/>
          <p:nvPr>
            <p:ph type="title"/>
          </p:nvPr>
        </p:nvSpPr>
        <p:spPr>
          <a:xfrm>
            <a:off x="838200" y="41036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8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8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8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8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8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8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8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8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8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tyle A">
  <p:cSld name="Content Style A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7"/>
          <p:cNvSpPr/>
          <p:nvPr/>
        </p:nvSpPr>
        <p:spPr>
          <a:xfrm>
            <a:off x="0" y="5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87"/>
          <p:cNvSpPr/>
          <p:nvPr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87"/>
          <p:cNvSpPr txBox="1"/>
          <p:nvPr>
            <p:ph idx="12" type="sldNum"/>
          </p:nvPr>
        </p:nvSpPr>
        <p:spPr>
          <a:xfrm>
            <a:off x="8756533" y="6492502"/>
            <a:ext cx="27364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7" name="Google Shape;97;p87"/>
          <p:cNvSpPr txBox="1"/>
          <p:nvPr>
            <p:ph idx="11" type="ftr"/>
          </p:nvPr>
        </p:nvSpPr>
        <p:spPr>
          <a:xfrm>
            <a:off x="611142" y="6510528"/>
            <a:ext cx="3816489" cy="3383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ACB8C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87"/>
          <p:cNvSpPr/>
          <p:nvPr/>
        </p:nvSpPr>
        <p:spPr>
          <a:xfrm>
            <a:off x="0" y="5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87"/>
          <p:cNvSpPr/>
          <p:nvPr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tent Style A">
  <p:cSld name="1_Content Style A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8"/>
          <p:cNvSpPr/>
          <p:nvPr/>
        </p:nvSpPr>
        <p:spPr>
          <a:xfrm>
            <a:off x="0" y="5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88"/>
          <p:cNvSpPr/>
          <p:nvPr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88"/>
          <p:cNvSpPr txBox="1"/>
          <p:nvPr>
            <p:ph idx="12" type="sldNum"/>
          </p:nvPr>
        </p:nvSpPr>
        <p:spPr>
          <a:xfrm>
            <a:off x="8756533" y="6492502"/>
            <a:ext cx="27364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4" name="Google Shape;104;p88"/>
          <p:cNvSpPr txBox="1"/>
          <p:nvPr>
            <p:ph idx="11" type="ftr"/>
          </p:nvPr>
        </p:nvSpPr>
        <p:spPr>
          <a:xfrm>
            <a:off x="611142" y="6510528"/>
            <a:ext cx="3816489" cy="3383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ACB8C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r Thank You Slide : Traditional Logo">
  <p:cSld name="Title or Thank You Slide : Traditional Logo">
    <p:bg>
      <p:bgPr>
        <a:solidFill>
          <a:srgbClr val="4376BB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89"/>
          <p:cNvSpPr/>
          <p:nvPr/>
        </p:nvSpPr>
        <p:spPr>
          <a:xfrm>
            <a:off x="0" y="5"/>
            <a:ext cx="12192000" cy="977549"/>
          </a:xfrm>
          <a:prstGeom prst="rect">
            <a:avLst/>
          </a:prstGeom>
          <a:solidFill>
            <a:srgbClr val="0133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89"/>
          <p:cNvSpPr/>
          <p:nvPr/>
        </p:nvSpPr>
        <p:spPr>
          <a:xfrm>
            <a:off x="-1707848" y="791683"/>
            <a:ext cx="193647" cy="16861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89"/>
          <p:cNvSpPr txBox="1"/>
          <p:nvPr/>
        </p:nvSpPr>
        <p:spPr>
          <a:xfrm>
            <a:off x="1768634" y="173767"/>
            <a:ext cx="1042337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Massachusetts Department of Public Health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8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1392" y="233425"/>
            <a:ext cx="1247157" cy="1256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tyle A">
  <p:cSld name="Content Style A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9"/>
          <p:cNvSpPr/>
          <p:nvPr/>
        </p:nvSpPr>
        <p:spPr>
          <a:xfrm>
            <a:off x="0" y="5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9"/>
          <p:cNvSpPr/>
          <p:nvPr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39"/>
          <p:cNvSpPr txBox="1"/>
          <p:nvPr>
            <p:ph idx="12" type="sldNum"/>
          </p:nvPr>
        </p:nvSpPr>
        <p:spPr>
          <a:xfrm>
            <a:off x="8756534" y="6492504"/>
            <a:ext cx="27364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0" name="Google Shape;120;p39"/>
          <p:cNvSpPr txBox="1"/>
          <p:nvPr>
            <p:ph idx="11" type="ftr"/>
          </p:nvPr>
        </p:nvSpPr>
        <p:spPr>
          <a:xfrm>
            <a:off x="611144" y="6510528"/>
            <a:ext cx="3816489" cy="3383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50">
                <a:solidFill>
                  <a:srgbClr val="ACB8C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3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5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30" name="Google Shape;130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5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6" name="Google Shape;136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5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2" name="Google Shape;142;p5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3" name="Google Shape;143;p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5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9" name="Google Shape;149;p5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5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1" name="Google Shape;151;p5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5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67" name="Google Shape;167;p5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8" name="Google Shape;168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5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74" name="Google Shape;174;p5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75" name="Google Shape;175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5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1" name="Google Shape;181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5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7" name="Google Shape;187;p5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5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5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tyle A">
  <p:cSld name="Content Style A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3"/>
          <p:cNvSpPr/>
          <p:nvPr/>
        </p:nvSpPr>
        <p:spPr>
          <a:xfrm>
            <a:off x="0" y="5"/>
            <a:ext cx="12192000" cy="977400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43"/>
          <p:cNvSpPr/>
          <p:nvPr/>
        </p:nvSpPr>
        <p:spPr>
          <a:xfrm>
            <a:off x="0" y="6510528"/>
            <a:ext cx="12192000" cy="347400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43"/>
          <p:cNvSpPr txBox="1"/>
          <p:nvPr>
            <p:ph idx="12" type="sldNum"/>
          </p:nvPr>
        </p:nvSpPr>
        <p:spPr>
          <a:xfrm>
            <a:off x="8756533" y="6492502"/>
            <a:ext cx="2736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5" name="Google Shape;195;p43"/>
          <p:cNvSpPr txBox="1"/>
          <p:nvPr>
            <p:ph idx="11" type="ftr"/>
          </p:nvPr>
        </p:nvSpPr>
        <p:spPr>
          <a:xfrm>
            <a:off x="611142" y="6510528"/>
            <a:ext cx="38166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ACB8C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r Thank You Slide : 150th Logo">
  <p:cSld name="Title or Thank You Slide : 150th Logo">
    <p:bg>
      <p:bgPr>
        <a:solidFill>
          <a:srgbClr val="4376BB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5"/>
          <p:cNvSpPr/>
          <p:nvPr/>
        </p:nvSpPr>
        <p:spPr>
          <a:xfrm>
            <a:off x="0" y="5"/>
            <a:ext cx="12192000" cy="977400"/>
          </a:xfrm>
          <a:prstGeom prst="rect">
            <a:avLst/>
          </a:prstGeom>
          <a:solidFill>
            <a:srgbClr val="0133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45"/>
          <p:cNvSpPr/>
          <p:nvPr/>
        </p:nvSpPr>
        <p:spPr>
          <a:xfrm>
            <a:off x="-1707848" y="791683"/>
            <a:ext cx="193500" cy="16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45"/>
          <p:cNvSpPr txBox="1"/>
          <p:nvPr/>
        </p:nvSpPr>
        <p:spPr>
          <a:xfrm>
            <a:off x="1768634" y="173767"/>
            <a:ext cx="104235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Massachusetts Department of Public Health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3521" y="15"/>
            <a:ext cx="1185448" cy="248749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r Thank You Slide : Traditional Logo">
  <p:cSld name="Title or Thank You Slide : Traditional Logo">
    <p:bg>
      <p:bgPr>
        <a:solidFill>
          <a:srgbClr val="4376BB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6"/>
          <p:cNvSpPr/>
          <p:nvPr/>
        </p:nvSpPr>
        <p:spPr>
          <a:xfrm>
            <a:off x="0" y="5"/>
            <a:ext cx="12192000" cy="977400"/>
          </a:xfrm>
          <a:prstGeom prst="rect">
            <a:avLst/>
          </a:prstGeom>
          <a:solidFill>
            <a:srgbClr val="0133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46"/>
          <p:cNvSpPr/>
          <p:nvPr/>
        </p:nvSpPr>
        <p:spPr>
          <a:xfrm>
            <a:off x="-1707848" y="791683"/>
            <a:ext cx="193500" cy="16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46"/>
          <p:cNvSpPr txBox="1"/>
          <p:nvPr/>
        </p:nvSpPr>
        <p:spPr>
          <a:xfrm>
            <a:off x="1768634" y="173767"/>
            <a:ext cx="104235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Massachusetts Department of Public Health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Google Shape;205;p4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1392" y="233425"/>
            <a:ext cx="1247157" cy="1256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tyle B">
  <p:cSld name="Content Style B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7"/>
          <p:cNvSpPr txBox="1"/>
          <p:nvPr>
            <p:ph idx="1" type="body"/>
          </p:nvPr>
        </p:nvSpPr>
        <p:spPr>
          <a:xfrm>
            <a:off x="838201" y="1371600"/>
            <a:ext cx="5181600" cy="47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8" name="Google Shape;208;p47"/>
          <p:cNvSpPr txBox="1"/>
          <p:nvPr>
            <p:ph idx="2" type="body"/>
          </p:nvPr>
        </p:nvSpPr>
        <p:spPr>
          <a:xfrm>
            <a:off x="6172201" y="1371600"/>
            <a:ext cx="5181600" cy="47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9" name="Google Shape;209;p47"/>
          <p:cNvSpPr/>
          <p:nvPr/>
        </p:nvSpPr>
        <p:spPr>
          <a:xfrm>
            <a:off x="0" y="6510528"/>
            <a:ext cx="12192000" cy="347400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47"/>
          <p:cNvSpPr txBox="1"/>
          <p:nvPr>
            <p:ph idx="12" type="sldNum"/>
          </p:nvPr>
        </p:nvSpPr>
        <p:spPr>
          <a:xfrm>
            <a:off x="8756533" y="6492502"/>
            <a:ext cx="2736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1" name="Google Shape;211;p47"/>
          <p:cNvSpPr txBox="1"/>
          <p:nvPr>
            <p:ph idx="11" type="ftr"/>
          </p:nvPr>
        </p:nvSpPr>
        <p:spPr>
          <a:xfrm>
            <a:off x="611142" y="6510528"/>
            <a:ext cx="38166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ACB8C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2" name="Google Shape;212;p47"/>
          <p:cNvSpPr/>
          <p:nvPr/>
        </p:nvSpPr>
        <p:spPr>
          <a:xfrm>
            <a:off x="0" y="5"/>
            <a:ext cx="12192000" cy="977400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tyle C">
  <p:cSld name="Content Style C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8"/>
          <p:cNvSpPr txBox="1"/>
          <p:nvPr>
            <p:ph idx="1" type="body"/>
          </p:nvPr>
        </p:nvSpPr>
        <p:spPr>
          <a:xfrm>
            <a:off x="839789" y="1097280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5" name="Google Shape;215;p48"/>
          <p:cNvSpPr txBox="1"/>
          <p:nvPr>
            <p:ph idx="2" type="body"/>
          </p:nvPr>
        </p:nvSpPr>
        <p:spPr>
          <a:xfrm>
            <a:off x="839789" y="1920238"/>
            <a:ext cx="5157900" cy="42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6" name="Google Shape;216;p48"/>
          <p:cNvSpPr txBox="1"/>
          <p:nvPr>
            <p:ph idx="3" type="body"/>
          </p:nvPr>
        </p:nvSpPr>
        <p:spPr>
          <a:xfrm>
            <a:off x="6172203" y="1097280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7" name="Google Shape;217;p48"/>
          <p:cNvSpPr txBox="1"/>
          <p:nvPr>
            <p:ph idx="4" type="body"/>
          </p:nvPr>
        </p:nvSpPr>
        <p:spPr>
          <a:xfrm>
            <a:off x="6172203" y="1920238"/>
            <a:ext cx="5183100" cy="42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8" name="Google Shape;218;p48"/>
          <p:cNvSpPr/>
          <p:nvPr/>
        </p:nvSpPr>
        <p:spPr>
          <a:xfrm>
            <a:off x="0" y="5"/>
            <a:ext cx="12192000" cy="977400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48"/>
          <p:cNvSpPr/>
          <p:nvPr/>
        </p:nvSpPr>
        <p:spPr>
          <a:xfrm>
            <a:off x="0" y="6510528"/>
            <a:ext cx="12192000" cy="347400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48"/>
          <p:cNvSpPr txBox="1"/>
          <p:nvPr>
            <p:ph idx="12" type="sldNum"/>
          </p:nvPr>
        </p:nvSpPr>
        <p:spPr>
          <a:xfrm>
            <a:off x="8756533" y="6492502"/>
            <a:ext cx="2736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1" name="Google Shape;221;p48"/>
          <p:cNvSpPr txBox="1"/>
          <p:nvPr>
            <p:ph idx="11" type="ftr"/>
          </p:nvPr>
        </p:nvSpPr>
        <p:spPr>
          <a:xfrm>
            <a:off x="611142" y="6510528"/>
            <a:ext cx="38166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ACB8C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nect with DPH">
  <p:cSld name="Connect with DPH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9"/>
          <p:cNvSpPr/>
          <p:nvPr/>
        </p:nvSpPr>
        <p:spPr>
          <a:xfrm>
            <a:off x="0" y="5"/>
            <a:ext cx="12192000" cy="977400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49"/>
          <p:cNvSpPr txBox="1"/>
          <p:nvPr/>
        </p:nvSpPr>
        <p:spPr>
          <a:xfrm>
            <a:off x="721905" y="293879"/>
            <a:ext cx="7086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n-US" sz="3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Connect with DPH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49"/>
          <p:cNvSpPr/>
          <p:nvPr/>
        </p:nvSpPr>
        <p:spPr>
          <a:xfrm>
            <a:off x="0" y="6510528"/>
            <a:ext cx="12192000" cy="347400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49"/>
          <p:cNvSpPr txBox="1"/>
          <p:nvPr>
            <p:ph idx="12" type="sldNum"/>
          </p:nvPr>
        </p:nvSpPr>
        <p:spPr>
          <a:xfrm>
            <a:off x="8756533" y="6492502"/>
            <a:ext cx="2736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5B5B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7" name="Google Shape;227;p49"/>
          <p:cNvSpPr txBox="1"/>
          <p:nvPr>
            <p:ph idx="11" type="ftr"/>
          </p:nvPr>
        </p:nvSpPr>
        <p:spPr>
          <a:xfrm>
            <a:off x="611142" y="6510528"/>
            <a:ext cx="38166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ACB8C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C:\Users\ABCohen\AppData\Local\Microsoft\Windows\Temporary Internet Files\Content.IE5\43RR80EE\Twitter_bird_logo_2012.svg[1].png" id="228" name="Google Shape;228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72285" y="1353783"/>
            <a:ext cx="843195" cy="6857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ABCohen\AppData\Local\Microsoft\Windows\Temporary Internet Files\Content.IE5\75V1FWE6\LinkedIn_logo_initials[1].png" id="229" name="Google Shape;229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5410" y="2423785"/>
            <a:ext cx="838201" cy="8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49"/>
          <p:cNvSpPr/>
          <p:nvPr/>
        </p:nvSpPr>
        <p:spPr>
          <a:xfrm>
            <a:off x="2423333" y="1401900"/>
            <a:ext cx="9220200" cy="44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@MassDPH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Massachusetts Department of Public Health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DPH blog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https://blog.mass.gov/publichealth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www.mass.gov/dph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:\Users\ABCohen\AppData\Local\Microsoft\Windows\Temporary Internet Files\Content.Outlook\L5IST9YM\DPHLogo_Blue.png" id="231" name="Google Shape;231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9648" y="4887053"/>
            <a:ext cx="1200149" cy="1200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9658" y="3597197"/>
            <a:ext cx="1129705" cy="11297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/>
          <p:nvPr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35"/>
          <p:cNvSpPr/>
          <p:nvPr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3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" name="Google Shape;16;p35"/>
          <p:cNvSpPr txBox="1"/>
          <p:nvPr>
            <p:ph type="title"/>
          </p:nvPr>
        </p:nvSpPr>
        <p:spPr>
          <a:xfrm>
            <a:off x="838200" y="-18738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b="1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3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3" name="Google Shape;113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4" name="Google Shape;114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" name="Google Shape;115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Relationship Id="rId4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png"/><Relationship Id="rId4" Type="http://schemas.openxmlformats.org/officeDocument/2006/relationships/image" Target="../media/image7.jpg"/><Relationship Id="rId5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3.pn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5.png"/><Relationship Id="rId8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0.png"/><Relationship Id="rId6" Type="http://schemas.openxmlformats.org/officeDocument/2006/relationships/image" Target="../media/image25.png"/><Relationship Id="rId7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13.jpg"/><Relationship Id="rId5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"/>
          <p:cNvSpPr txBox="1"/>
          <p:nvPr>
            <p:ph type="title"/>
          </p:nvPr>
        </p:nvSpPr>
        <p:spPr>
          <a:xfrm>
            <a:off x="839788" y="132735"/>
            <a:ext cx="10767193" cy="6784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/>
              <a:t>Executive Summary of </a:t>
            </a:r>
            <a:r>
              <a:rPr lang="en-US"/>
              <a:t>Rapid </a:t>
            </a:r>
            <a:r>
              <a:rPr lang="en-US"/>
              <a:t>Public Health Assessment</a:t>
            </a:r>
            <a:endParaRPr/>
          </a:p>
        </p:txBody>
      </p:sp>
      <p:sp>
        <p:nvSpPr>
          <p:cNvPr id="239" name="Google Shape;239;p1"/>
          <p:cNvSpPr txBox="1"/>
          <p:nvPr>
            <p:ph idx="2" type="body"/>
          </p:nvPr>
        </p:nvSpPr>
        <p:spPr>
          <a:xfrm>
            <a:off x="637975" y="1347475"/>
            <a:ext cx="6114600" cy="47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73036"/>
              <a:buNone/>
            </a:pPr>
            <a:r>
              <a:rPr b="0" i="0" lang="en-US" sz="5300" u="none" strike="noStrike">
                <a:solidFill>
                  <a:srgbClr val="262626"/>
                </a:solidFill>
              </a:rPr>
              <a:t>Presentation to the </a:t>
            </a:r>
            <a:endParaRPr b="0" i="0" sz="5300" u="none" strike="noStrike"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73036"/>
              <a:buNone/>
            </a:pPr>
            <a:r>
              <a:rPr b="0" i="0" lang="en-US" sz="5300" u="none" strike="noStrike">
                <a:solidFill>
                  <a:srgbClr val="262626"/>
                </a:solidFill>
              </a:rPr>
              <a:t>Hillsborough Township </a:t>
            </a:r>
            <a:endParaRPr b="0" i="0" sz="5300" u="none" strike="noStrike"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73037"/>
              <a:buNone/>
            </a:pPr>
            <a:r>
              <a:rPr lang="en-US" sz="5300">
                <a:solidFill>
                  <a:srgbClr val="262626"/>
                </a:solidFill>
              </a:rPr>
              <a:t>Board of Health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7525"/>
              <a:buNone/>
            </a:pPr>
            <a:r>
              <a:t/>
            </a:r>
            <a:endParaRPr sz="3600">
              <a:solidFill>
                <a:srgbClr val="BF9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7525"/>
              <a:buNone/>
            </a:pPr>
            <a:r>
              <a:rPr lang="en-US" sz="3600">
                <a:solidFill>
                  <a:srgbClr val="BF9000"/>
                </a:solidFill>
              </a:rPr>
              <a:t>November 14, 2023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17302"/>
              <a:buNone/>
            </a:pPr>
            <a:r>
              <a:t/>
            </a:r>
            <a:endParaRPr b="0" i="0" sz="3300" u="none" strike="noStrike"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17302"/>
              <a:buNone/>
            </a:pPr>
            <a:r>
              <a:t/>
            </a:r>
            <a:endParaRPr b="0" i="0" sz="3300" u="none" strike="noStrike"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17302"/>
              <a:buNone/>
            </a:pPr>
            <a:r>
              <a:rPr b="0" i="0" lang="en-US" sz="3300" u="none" strike="noStrike">
                <a:solidFill>
                  <a:srgbClr val="262626"/>
                </a:solidFill>
              </a:rPr>
              <a:t>Hillsborough </a:t>
            </a:r>
            <a:r>
              <a:rPr lang="en-US" sz="3300">
                <a:solidFill>
                  <a:srgbClr val="262626"/>
                </a:solidFill>
              </a:rPr>
              <a:t>Community Outreach Team</a:t>
            </a:r>
            <a:endParaRPr sz="3300"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17302"/>
              <a:buNone/>
            </a:pPr>
            <a:r>
              <a:t/>
            </a:r>
            <a:endParaRPr sz="3300"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rgbClr val="BF9000"/>
              </a:buClr>
              <a:buSzPct val="129031"/>
              <a:buNone/>
            </a:pPr>
            <a:r>
              <a:rPr b="1" lang="en-US" sz="2600">
                <a:solidFill>
                  <a:srgbClr val="BF9000"/>
                </a:solidFill>
              </a:rPr>
              <a:t>Siobhan Spano, MS, HO, Health Officer</a:t>
            </a:r>
            <a:endParaRPr b="1" sz="2600">
              <a:solidFill>
                <a:srgbClr val="BF9000"/>
              </a:solidFill>
            </a:endParaRPr>
          </a:p>
          <a:p>
            <a:pPr indent="0" lvl="0" marL="0" rtl="0" algn="l">
              <a:spcBef>
                <a:spcPts val="320"/>
              </a:spcBef>
              <a:spcAft>
                <a:spcPts val="0"/>
              </a:spcAft>
              <a:buClr>
                <a:srgbClr val="BF9000"/>
              </a:buClr>
              <a:buSzPct val="129031"/>
              <a:buFont typeface="Arial"/>
              <a:buNone/>
            </a:pPr>
            <a:r>
              <a:rPr lang="en-US" sz="2600">
                <a:solidFill>
                  <a:srgbClr val="BF9000"/>
                </a:solidFill>
              </a:rPr>
              <a:t>Mary Caputo, RN, MSN</a:t>
            </a:r>
            <a:endParaRPr sz="2600">
              <a:solidFill>
                <a:srgbClr val="BF9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rgbClr val="BF9000"/>
              </a:buClr>
              <a:buSzPct val="129031"/>
              <a:buNone/>
            </a:pPr>
            <a:r>
              <a:rPr lang="en-US" sz="2600">
                <a:solidFill>
                  <a:srgbClr val="BF9000"/>
                </a:solidFill>
              </a:rPr>
              <a:t>Tiffany Neal, MPH, MCHES</a:t>
            </a:r>
            <a:endParaRPr sz="2600">
              <a:solidFill>
                <a:srgbClr val="BF9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rgbClr val="BF9000"/>
              </a:buClr>
              <a:buSzPct val="129031"/>
              <a:buNone/>
            </a:pPr>
            <a:r>
              <a:rPr lang="en-US" sz="2600">
                <a:solidFill>
                  <a:srgbClr val="BF9000"/>
                </a:solidFill>
              </a:rPr>
              <a:t>Amado Pacheco, MPH, CHES</a:t>
            </a:r>
            <a:endParaRPr sz="2600">
              <a:solidFill>
                <a:srgbClr val="BF9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rgbClr val="BF9000"/>
              </a:buClr>
              <a:buSzPct val="129031"/>
              <a:buNone/>
            </a:pPr>
            <a:r>
              <a:rPr lang="en-US" sz="2600">
                <a:solidFill>
                  <a:srgbClr val="BF9000"/>
                </a:solidFill>
              </a:rPr>
              <a:t>Robin Vlamis, MPH, CHES</a:t>
            </a:r>
            <a:endParaRPr sz="2600">
              <a:solidFill>
                <a:srgbClr val="BF9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rgbClr val="BF9000"/>
              </a:buClr>
              <a:buSzPct val="129031"/>
              <a:buNone/>
            </a:pPr>
            <a:r>
              <a:rPr lang="en-US" sz="2600">
                <a:solidFill>
                  <a:srgbClr val="BF9000"/>
                </a:solidFill>
              </a:rPr>
              <a:t>Alana </a:t>
            </a:r>
            <a:r>
              <a:rPr lang="en-US" sz="2600">
                <a:solidFill>
                  <a:srgbClr val="BF9000"/>
                </a:solidFill>
              </a:rPr>
              <a:t>Wojciechowski</a:t>
            </a:r>
            <a:endParaRPr sz="2600">
              <a:solidFill>
                <a:srgbClr val="BF9000"/>
              </a:solidFill>
            </a:endParaRPr>
          </a:p>
        </p:txBody>
      </p:sp>
      <p:pic>
        <p:nvPicPr>
          <p:cNvPr id="240" name="Google Shape;24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0900" y="1347475"/>
            <a:ext cx="2304773" cy="2303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0894" y="4035059"/>
            <a:ext cx="2304769" cy="19961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d15fdc6fa8_0_0"/>
          <p:cNvSpPr txBox="1"/>
          <p:nvPr>
            <p:ph type="title"/>
          </p:nvPr>
        </p:nvSpPr>
        <p:spPr>
          <a:xfrm>
            <a:off x="838200" y="93887"/>
            <a:ext cx="105156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/>
              <a:t>Background</a:t>
            </a:r>
            <a:endParaRPr/>
          </a:p>
        </p:txBody>
      </p:sp>
      <p:sp>
        <p:nvSpPr>
          <p:cNvPr id="248" name="Google Shape;248;gd15fdc6fa8_0_0"/>
          <p:cNvSpPr txBox="1"/>
          <p:nvPr>
            <p:ph idx="1" type="body"/>
          </p:nvPr>
        </p:nvSpPr>
        <p:spPr>
          <a:xfrm>
            <a:off x="570574" y="1443475"/>
            <a:ext cx="8063700" cy="43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Grant Funding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December 2020 - June 2021</a:t>
            </a:r>
            <a:endParaRPr/>
          </a:p>
          <a:p>
            <a:pPr indent="-342900" lvl="2" marL="1371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Strengthening Local Public Health Capacity</a:t>
            </a:r>
            <a:br>
              <a:rPr lang="en-US"/>
            </a:br>
            <a:r>
              <a:rPr lang="en-US"/>
              <a:t>(NJDOH pass-through from CDC)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July 2021 – June 2022</a:t>
            </a:r>
            <a:endParaRPr/>
          </a:p>
          <a:p>
            <a:pPr indent="-342900" lvl="2" marL="1371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Strengthening Local Public Health</a:t>
            </a:r>
            <a:endParaRPr/>
          </a:p>
          <a:p>
            <a:pPr indent="-342900" lvl="2" marL="1371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Vaccination Supplemental Funding Grant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July 2022 – June 2023</a:t>
            </a:r>
            <a:endParaRPr/>
          </a:p>
          <a:p>
            <a:pPr indent="-342900" lvl="2" marL="1371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Strengthening Local Public Health</a:t>
            </a:r>
            <a:endParaRPr/>
          </a:p>
          <a:p>
            <a:pPr indent="-342900" lvl="2" marL="1371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○"/>
            </a:pPr>
            <a:r>
              <a:rPr lang="en-US"/>
              <a:t>Vaccination Supplemental Funding Grant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July 2023 – June 2024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Strengthening Local Public Health</a:t>
            </a:r>
            <a:endParaRPr/>
          </a:p>
          <a:p>
            <a:pPr indent="-342900" lvl="3" marL="18288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Includes social determinants of health</a:t>
            </a:r>
            <a:endParaRPr/>
          </a:p>
          <a:p>
            <a:pPr indent="-228600" lvl="2" marL="1371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A picture containing text&#10;&#10;Description automatically generated" id="249" name="Google Shape;249;gd15fdc6fa8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15429" y="3902457"/>
            <a:ext cx="1428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aphical user interface&#10;&#10;Description automatically generated" id="250" name="Google Shape;250;gd15fdc6fa8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24354" y="2281220"/>
            <a:ext cx="2030421" cy="1210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gd15fdc6fa8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63875" y="1140264"/>
            <a:ext cx="3390900" cy="64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"/>
          <p:cNvSpPr txBox="1"/>
          <p:nvPr>
            <p:ph type="title"/>
          </p:nvPr>
        </p:nvSpPr>
        <p:spPr>
          <a:xfrm>
            <a:off x="838200" y="93887"/>
            <a:ext cx="105156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/>
              <a:t>Updated Rapid Public Health Assessment</a:t>
            </a:r>
            <a:endParaRPr/>
          </a:p>
        </p:txBody>
      </p:sp>
      <p:sp>
        <p:nvSpPr>
          <p:cNvPr id="258" name="Google Shape;258;p2"/>
          <p:cNvSpPr txBox="1"/>
          <p:nvPr>
            <p:ph idx="1" type="body"/>
          </p:nvPr>
        </p:nvSpPr>
        <p:spPr>
          <a:xfrm>
            <a:off x="228675" y="1250575"/>
            <a:ext cx="8808300" cy="49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30541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2678"/>
              <a:buFont typeface="Arial"/>
              <a:buChar char="•"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Timing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Conducted </a:t>
            </a:r>
            <a:r>
              <a:rPr lang="en-US"/>
              <a:t>from April-</a:t>
            </a:r>
            <a:r>
              <a:rPr lang="en-US"/>
              <a:t>September 2023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541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92678"/>
              <a:buChar char="•"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Focus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COVID-19, </a:t>
            </a:r>
            <a:r>
              <a:rPr lang="en-US"/>
              <a:t>flu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RSV, </a:t>
            </a:r>
            <a:r>
              <a:rPr lang="en-US"/>
              <a:t>t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ickborne </a:t>
            </a:r>
            <a:r>
              <a:rPr lang="en-US"/>
              <a:t>disease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92678"/>
              <a:buNone/>
            </a:pPr>
            <a:r>
              <a:rPr lang="en-US"/>
              <a:t>   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lang="en-US"/>
              <a:t>other local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health disparities for future planning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541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92678"/>
              <a:buChar char="•"/>
            </a:pPr>
            <a:r>
              <a:rPr b="1" lang="en-US"/>
              <a:t>Partners</a:t>
            </a:r>
            <a:r>
              <a:rPr lang="en-US"/>
              <a:t>: Hillsborough Health Collaborative members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541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92678"/>
              <a:buChar char="•"/>
            </a:pPr>
            <a:r>
              <a:rPr b="1" lang="en-US"/>
              <a:t>Goals</a:t>
            </a:r>
            <a:r>
              <a:rPr lang="en-US"/>
              <a:t>: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432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1800"/>
              <a:t>Define and categorize populations disproportionately affected; </a:t>
            </a:r>
            <a:endParaRPr/>
          </a:p>
          <a:p>
            <a:pPr indent="-33432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1800"/>
              <a:t>Detail the community demographics; </a:t>
            </a:r>
            <a:endParaRPr/>
          </a:p>
          <a:p>
            <a:pPr indent="-33432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1800"/>
              <a:t>Describe health disparities and community impacts of COVID-19, flu, RSV, </a:t>
            </a:r>
            <a:br>
              <a:rPr lang="en-US" sz="1800"/>
            </a:br>
            <a:r>
              <a:rPr lang="en-US" sz="1800"/>
              <a:t>and tickborne disease; </a:t>
            </a:r>
            <a:endParaRPr/>
          </a:p>
          <a:p>
            <a:pPr indent="-33432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1800"/>
              <a:t>List community agencies that provide support to these priority populations; and</a:t>
            </a:r>
            <a:endParaRPr/>
          </a:p>
          <a:p>
            <a:pPr indent="-33432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1800"/>
              <a:t>Summarize key findings and priorities.</a:t>
            </a:r>
            <a:endParaRPr sz="1800"/>
          </a:p>
        </p:txBody>
      </p:sp>
      <p:pic>
        <p:nvPicPr>
          <p:cNvPr descr="A group of multi colored wooden stick figures" id="259" name="Google Shape;25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54650" y="2177350"/>
            <a:ext cx="3304177" cy="229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"/>
          <p:cNvSpPr txBox="1"/>
          <p:nvPr>
            <p:ph type="title"/>
          </p:nvPr>
        </p:nvSpPr>
        <p:spPr>
          <a:xfrm>
            <a:off x="838200" y="93887"/>
            <a:ext cx="105156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/>
              <a:t>Updated Rapid Public Health Assessment</a:t>
            </a:r>
            <a:endParaRPr/>
          </a:p>
        </p:txBody>
      </p:sp>
      <p:sp>
        <p:nvSpPr>
          <p:cNvPr id="266" name="Google Shape;266;p3"/>
          <p:cNvSpPr txBox="1"/>
          <p:nvPr>
            <p:ph idx="1" type="body"/>
          </p:nvPr>
        </p:nvSpPr>
        <p:spPr>
          <a:xfrm>
            <a:off x="228675" y="1250575"/>
            <a:ext cx="10754400" cy="49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5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5"/>
              <a:buChar char="•"/>
            </a:pPr>
            <a:r>
              <a:rPr lang="en-US"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Methods</a:t>
            </a:r>
            <a:r>
              <a:rPr lang="en-US"/>
              <a:t>: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Reviewed secondary data sources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Distributed and analyzed community health and wellness survey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Conducted interviews and focus groups with key stakeholders, community informants, and priority populations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Analyzed quantitative and qualitative data</a:t>
            </a:r>
            <a:endParaRPr/>
          </a:p>
          <a:p>
            <a:pPr indent="-352167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46"/>
              <a:buChar char="○"/>
            </a:pPr>
            <a:r>
              <a:rPr lang="en-US"/>
              <a:t>Solicited feedback from Hillsborough Health Collaborative members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Updated findings and recommendations</a:t>
            </a:r>
            <a:endParaRPr/>
          </a:p>
        </p:txBody>
      </p:sp>
      <p:pic>
        <p:nvPicPr>
          <p:cNvPr id="267" name="Google Shape;26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91375" y="4348374"/>
            <a:ext cx="2505475" cy="179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97c4c05eb7_0_2"/>
          <p:cNvSpPr txBox="1"/>
          <p:nvPr>
            <p:ph idx="12" type="sldNum"/>
          </p:nvPr>
        </p:nvSpPr>
        <p:spPr>
          <a:xfrm>
            <a:off x="8756534" y="6492504"/>
            <a:ext cx="2736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>
                <a:solidFill>
                  <a:srgbClr val="B5B5B5"/>
                </a:solidFill>
              </a:rPr>
              <a:t>‹#›</a:t>
            </a:fld>
            <a:endParaRPr>
              <a:solidFill>
                <a:srgbClr val="B5B5B5"/>
              </a:solidFill>
            </a:endParaRPr>
          </a:p>
        </p:txBody>
      </p:sp>
      <p:sp>
        <p:nvSpPr>
          <p:cNvPr id="274" name="Google Shape;274;g297c4c05eb7_0_2"/>
          <p:cNvSpPr txBox="1"/>
          <p:nvPr/>
        </p:nvSpPr>
        <p:spPr>
          <a:xfrm>
            <a:off x="178625" y="233825"/>
            <a:ext cx="1131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Priority Populations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5" name="Google Shape;275;g297c4c05eb7_0_2"/>
          <p:cNvGrpSpPr/>
          <p:nvPr/>
        </p:nvGrpSpPr>
        <p:grpSpPr>
          <a:xfrm>
            <a:off x="2123947" y="4593862"/>
            <a:ext cx="7943768" cy="858317"/>
            <a:chOff x="1593000" y="2322568"/>
            <a:chExt cx="5957975" cy="643754"/>
          </a:xfrm>
        </p:grpSpPr>
        <p:sp>
          <p:nvSpPr>
            <p:cNvPr id="276" name="Google Shape;276;g297c4c05eb7_0_2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g297c4c05eb7_0_2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g297c4c05eb7_0_2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g297c4c05eb7_0_2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Isolation (Cultural, Geographic, or Social)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0" name="Google Shape;280;g297c4c05eb7_0_2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1D7E74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g297c4c05eb7_0_2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1F887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282" name="Google Shape;282;g297c4c05eb7_0_2"/>
            <p:cNvSpPr/>
            <p:nvPr/>
          </p:nvSpPr>
          <p:spPr>
            <a:xfrm>
              <a:off x="4572111" y="2324022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P</a:t>
              </a:r>
              <a:r>
                <a:rPr lang="en-US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eople without reliable transportation, people living alone, p</a:t>
              </a:r>
              <a:r>
                <a:rPr lang="en-US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eople who are homebound, people with mental illness, people in stigmatized groups (e.g. LGBTQ, racial/ethnic minorities, disabled)</a:t>
              </a:r>
              <a:endParaRPr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83" name="Google Shape;283;g297c4c05eb7_0_2"/>
          <p:cNvGrpSpPr/>
          <p:nvPr/>
        </p:nvGrpSpPr>
        <p:grpSpPr>
          <a:xfrm>
            <a:off x="2123947" y="3720706"/>
            <a:ext cx="7943768" cy="861967"/>
            <a:chOff x="1593000" y="2322568"/>
            <a:chExt cx="5957975" cy="646492"/>
          </a:xfrm>
        </p:grpSpPr>
        <p:sp>
          <p:nvSpPr>
            <p:cNvPr id="284" name="Google Shape;284;g297c4c05eb7_0_2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g297c4c05eb7_0_2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g297c4c05eb7_0_2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g297c4c05eb7_0_2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13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Difficulty Accessing Information or Technology</a:t>
              </a:r>
              <a:endParaRPr sz="13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288" name="Google Shape;288;g297c4c05eb7_0_2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1D7E74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g297c4c05eb7_0_2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1F887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290" name="Google Shape;290;g297c4c05eb7_0_2"/>
            <p:cNvSpPr/>
            <p:nvPr/>
          </p:nvSpPr>
          <p:spPr>
            <a:xfrm>
              <a:off x="4572111" y="2326759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People with low literacy, people with limited English proficiency, immigrants and refugees</a:t>
              </a:r>
              <a:endParaRPr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91" name="Google Shape;291;g297c4c05eb7_0_2"/>
          <p:cNvGrpSpPr/>
          <p:nvPr/>
        </p:nvGrpSpPr>
        <p:grpSpPr>
          <a:xfrm>
            <a:off x="2123947" y="1974369"/>
            <a:ext cx="7943768" cy="861955"/>
            <a:chOff x="1593000" y="2322568"/>
            <a:chExt cx="5957975" cy="646482"/>
          </a:xfrm>
        </p:grpSpPr>
        <p:sp>
          <p:nvSpPr>
            <p:cNvPr id="292" name="Google Shape;292;g297c4c05eb7_0_2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g297c4c05eb7_0_2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g297c4c05eb7_0_2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g297c4c05eb7_0_2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Age Groups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6" name="Google Shape;296;g297c4c05eb7_0_2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1D7E74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g297c4c05eb7_0_2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1F887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298" name="Google Shape;298;g297c4c05eb7_0_2"/>
            <p:cNvSpPr/>
            <p:nvPr/>
          </p:nvSpPr>
          <p:spPr>
            <a:xfrm>
              <a:off x="4572111" y="2326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Senior citizens; infants and children; parents and guardians of young children or children with health conditions</a:t>
              </a:r>
              <a:endParaRPr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99" name="Google Shape;299;g297c4c05eb7_0_2"/>
          <p:cNvGrpSpPr/>
          <p:nvPr/>
        </p:nvGrpSpPr>
        <p:grpSpPr>
          <a:xfrm>
            <a:off x="2123947" y="1101203"/>
            <a:ext cx="7943768" cy="857980"/>
            <a:chOff x="1593000" y="2322568"/>
            <a:chExt cx="5957975" cy="643501"/>
          </a:xfrm>
        </p:grpSpPr>
        <p:sp>
          <p:nvSpPr>
            <p:cNvPr id="300" name="Google Shape;300;g297c4c05eb7_0_2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g297c4c05eb7_0_2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g297c4c05eb7_0_2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g297c4c05eb7_0_2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Economic Disadvantage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4" name="Google Shape;304;g297c4c05eb7_0_2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1D7E74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g297c4c05eb7_0_2"/>
            <p:cNvSpPr/>
            <p:nvPr/>
          </p:nvSpPr>
          <p:spPr>
            <a:xfrm>
              <a:off x="4572111" y="2323769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People with low-income or limited assets, low-</a:t>
              </a:r>
              <a:r>
                <a:rPr lang="en-US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wage workers with multiple jobs, solo caregivers</a:t>
              </a:r>
              <a:endParaRPr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06" name="Google Shape;306;g297c4c05eb7_0_2"/>
          <p:cNvGrpSpPr/>
          <p:nvPr/>
        </p:nvGrpSpPr>
        <p:grpSpPr>
          <a:xfrm>
            <a:off x="2123947" y="5463362"/>
            <a:ext cx="7943768" cy="858317"/>
            <a:chOff x="1593000" y="2322568"/>
            <a:chExt cx="5957975" cy="643754"/>
          </a:xfrm>
        </p:grpSpPr>
        <p:sp>
          <p:nvSpPr>
            <p:cNvPr id="307" name="Google Shape;307;g297c4c05eb7_0_2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g297c4c05eb7_0_2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g297c4c05eb7_0_2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g297c4c05eb7_0_2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Census Tracts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1" name="Google Shape;311;g297c4c05eb7_0_2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1D7E74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g297c4c05eb7_0_2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1F887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313" name="Google Shape;313;g297c4c05eb7_0_2"/>
            <p:cNvSpPr/>
            <p:nvPr/>
          </p:nvSpPr>
          <p:spPr>
            <a:xfrm>
              <a:off x="4572111" y="2324022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● Census tract 053805 (northeastern part of town bordering Manville and Millstone)</a:t>
              </a:r>
              <a:endParaRPr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● Census tract 053705 (west of 206 between New Amwell and Amwell)</a:t>
              </a:r>
              <a:endParaRPr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314" name="Google Shape;314;g297c4c05eb7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3263" y="3777777"/>
            <a:ext cx="746175" cy="746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g297c4c05eb7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4150" y="1159100"/>
            <a:ext cx="746175" cy="746175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g297c4c05eb7_0_2"/>
          <p:cNvSpPr/>
          <p:nvPr/>
        </p:nvSpPr>
        <p:spPr>
          <a:xfrm>
            <a:off x="2187500" y="2030150"/>
            <a:ext cx="797700" cy="746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7" name="Google Shape;317;g297c4c05eb7_0_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13325" y="2030263"/>
            <a:ext cx="746176" cy="7461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8" name="Google Shape;318;g297c4c05eb7_0_2"/>
          <p:cNvGrpSpPr/>
          <p:nvPr/>
        </p:nvGrpSpPr>
        <p:grpSpPr>
          <a:xfrm>
            <a:off x="2123947" y="2847515"/>
            <a:ext cx="7989524" cy="860380"/>
            <a:chOff x="1593000" y="2322568"/>
            <a:chExt cx="5992293" cy="645301"/>
          </a:xfrm>
        </p:grpSpPr>
        <p:sp>
          <p:nvSpPr>
            <p:cNvPr id="319" name="Google Shape;319;g297c4c05eb7_0_2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g297c4c05eb7_0_2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g297c4c05eb7_0_2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g297c4c05eb7_0_2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13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People Living in Congregate or Sub-Standard Living Situations</a:t>
              </a:r>
              <a:endParaRPr sz="13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323" name="Google Shape;323;g297c4c05eb7_0_2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1D7E74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g297c4c05eb7_0_2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1F887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325" name="Google Shape;325;g297c4c05eb7_0_2"/>
            <p:cNvSpPr/>
            <p:nvPr/>
          </p:nvSpPr>
          <p:spPr>
            <a:xfrm>
              <a:off x="4614093" y="2325569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People living in long-term care facilities, group homes, or temporary housing</a:t>
              </a:r>
              <a:endParaRPr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326" name="Google Shape;326;g297c4c05eb7_0_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87500" y="2905426"/>
            <a:ext cx="746174" cy="746174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g297c4c05eb7_0_2"/>
          <p:cNvSpPr/>
          <p:nvPr/>
        </p:nvSpPr>
        <p:spPr>
          <a:xfrm>
            <a:off x="2188388" y="4649963"/>
            <a:ext cx="797700" cy="746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8" name="Google Shape;328;g297c4c05eb7_0_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27226" y="4689651"/>
            <a:ext cx="706451" cy="70645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g297c4c05eb7_0_2"/>
          <p:cNvSpPr/>
          <p:nvPr/>
        </p:nvSpPr>
        <p:spPr>
          <a:xfrm>
            <a:off x="2188388" y="5522038"/>
            <a:ext cx="797700" cy="746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0" name="Google Shape;330;g297c4c05eb7_0_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53875" y="5561775"/>
            <a:ext cx="666750" cy="66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97c4c05eb7_0_754"/>
          <p:cNvSpPr txBox="1"/>
          <p:nvPr>
            <p:ph idx="12" type="sldNum"/>
          </p:nvPr>
        </p:nvSpPr>
        <p:spPr>
          <a:xfrm>
            <a:off x="8756534" y="6492504"/>
            <a:ext cx="2736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>
                <a:solidFill>
                  <a:srgbClr val="B5B5B5"/>
                </a:solidFill>
              </a:rPr>
              <a:t>‹#›</a:t>
            </a:fld>
            <a:endParaRPr>
              <a:solidFill>
                <a:srgbClr val="B5B5B5"/>
              </a:solidFill>
            </a:endParaRPr>
          </a:p>
        </p:txBody>
      </p:sp>
      <p:sp>
        <p:nvSpPr>
          <p:cNvPr id="337" name="Google Shape;337;g297c4c05eb7_0_754"/>
          <p:cNvSpPr txBox="1"/>
          <p:nvPr/>
        </p:nvSpPr>
        <p:spPr>
          <a:xfrm>
            <a:off x="178625" y="233825"/>
            <a:ext cx="1131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Priority Populations (cont’d)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8" name="Google Shape;338;g297c4c05eb7_0_754"/>
          <p:cNvGrpSpPr/>
          <p:nvPr/>
        </p:nvGrpSpPr>
        <p:grpSpPr>
          <a:xfrm>
            <a:off x="2123947" y="5051062"/>
            <a:ext cx="7943768" cy="858317"/>
            <a:chOff x="1593000" y="2322568"/>
            <a:chExt cx="5957975" cy="643754"/>
          </a:xfrm>
        </p:grpSpPr>
        <p:sp>
          <p:nvSpPr>
            <p:cNvPr id="339" name="Google Shape;339;g297c4c05eb7_0_754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g297c4c05eb7_0_754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g297c4c05eb7_0_754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g297c4c05eb7_0_754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Long-Term Care Residents and Staff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43" name="Google Shape;343;g297c4c05eb7_0_754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1D7E74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g297c4c05eb7_0_754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1F887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345" name="Google Shape;345;g297c4c05eb7_0_754"/>
            <p:cNvSpPr/>
            <p:nvPr/>
          </p:nvSpPr>
          <p:spPr>
            <a:xfrm>
              <a:off x="4572111" y="2324022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● Skilled nursing/rehab facilities</a:t>
              </a:r>
              <a:endParaRPr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● Assisted living facilities</a:t>
              </a:r>
              <a:endParaRPr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● Group homes</a:t>
              </a:r>
              <a:endParaRPr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46" name="Google Shape;346;g297c4c05eb7_0_754"/>
          <p:cNvGrpSpPr/>
          <p:nvPr/>
        </p:nvGrpSpPr>
        <p:grpSpPr>
          <a:xfrm>
            <a:off x="2123947" y="4177906"/>
            <a:ext cx="7943768" cy="861967"/>
            <a:chOff x="1593000" y="2322568"/>
            <a:chExt cx="5957975" cy="646492"/>
          </a:xfrm>
        </p:grpSpPr>
        <p:sp>
          <p:nvSpPr>
            <p:cNvPr id="347" name="Google Shape;347;g297c4c05eb7_0_754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g297c4c05eb7_0_754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g297c4c05eb7_0_754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g297c4c05eb7_0_754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Individuals at High Risk for Infection with COVID-19</a:t>
              </a:r>
              <a:endParaRPr sz="13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351" name="Google Shape;351;g297c4c05eb7_0_754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1D7E74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g297c4c05eb7_0_754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1F887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353" name="Google Shape;353;g297c4c05eb7_0_754"/>
            <p:cNvSpPr/>
            <p:nvPr/>
          </p:nvSpPr>
          <p:spPr>
            <a:xfrm>
              <a:off x="4572111" y="2326759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Frontline essential workers, healthcare personnel, emergency responders, school and childcare workers</a:t>
              </a:r>
              <a:endParaRPr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54" name="Google Shape;354;g297c4c05eb7_0_754"/>
          <p:cNvGrpSpPr/>
          <p:nvPr/>
        </p:nvGrpSpPr>
        <p:grpSpPr>
          <a:xfrm>
            <a:off x="2123947" y="3304715"/>
            <a:ext cx="7943774" cy="858780"/>
            <a:chOff x="1593000" y="2322568"/>
            <a:chExt cx="5957980" cy="644101"/>
          </a:xfrm>
        </p:grpSpPr>
        <p:sp>
          <p:nvSpPr>
            <p:cNvPr id="355" name="Google Shape;355;g297c4c05eb7_0_754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g297c4c05eb7_0_754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g297c4c05eb7_0_754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g297c4c05eb7_0_754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Individuals at High Risk for Severe Illness from COVID-19</a:t>
              </a:r>
              <a:endParaRPr sz="13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359" name="Google Shape;359;g297c4c05eb7_0_754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1D7E74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g297c4c05eb7_0_754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1F887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361" name="Google Shape;361;g297c4c05eb7_0_754"/>
            <p:cNvSpPr/>
            <p:nvPr/>
          </p:nvSpPr>
          <p:spPr>
            <a:xfrm>
              <a:off x="4579780" y="2324369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Senior citizens, pregnant women, and people with underlying health conditions or who are immunocompromised</a:t>
              </a:r>
              <a:endParaRPr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62" name="Google Shape;362;g297c4c05eb7_0_754"/>
          <p:cNvGrpSpPr/>
          <p:nvPr/>
        </p:nvGrpSpPr>
        <p:grpSpPr>
          <a:xfrm>
            <a:off x="2123947" y="2430769"/>
            <a:ext cx="7943768" cy="861955"/>
            <a:chOff x="1593000" y="2322568"/>
            <a:chExt cx="5957975" cy="646482"/>
          </a:xfrm>
        </p:grpSpPr>
        <p:sp>
          <p:nvSpPr>
            <p:cNvPr id="363" name="Google Shape;363;g297c4c05eb7_0_754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g297c4c05eb7_0_754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g297c4c05eb7_0_754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g297c4c05eb7_0_754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Challenges with Accessing Healthcare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67" name="Google Shape;367;g297c4c05eb7_0_754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1D7E74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g297c4c05eb7_0_754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1F887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369" name="Google Shape;369;g297c4c05eb7_0_754"/>
            <p:cNvSpPr/>
            <p:nvPr/>
          </p:nvSpPr>
          <p:spPr>
            <a:xfrm>
              <a:off x="4572111" y="2326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1B786E"/>
                  </a:solidFill>
                  <a:latin typeface="Roboto"/>
                  <a:ea typeface="Roboto"/>
                  <a:cs typeface="Roboto"/>
                  <a:sym typeface="Roboto"/>
                </a:rPr>
                <a:t>People who are uninsured or underinsured; people who avoid seeking care due to cost, access, or stigma</a:t>
              </a:r>
              <a:endParaRPr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70" name="Google Shape;370;g297c4c05eb7_0_754"/>
          <p:cNvGrpSpPr/>
          <p:nvPr/>
        </p:nvGrpSpPr>
        <p:grpSpPr>
          <a:xfrm>
            <a:off x="2123947" y="1558403"/>
            <a:ext cx="7943768" cy="857979"/>
            <a:chOff x="1593000" y="2322568"/>
            <a:chExt cx="5957975" cy="643500"/>
          </a:xfrm>
        </p:grpSpPr>
        <p:sp>
          <p:nvSpPr>
            <p:cNvPr id="371" name="Google Shape;371;g297c4c05eb7_0_754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g297c4c05eb7_0_754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g297c4c05eb7_0_754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g297c4c05eb7_0_754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People with Certain Health Conditions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75" name="Google Shape;375;g297c4c05eb7_0_754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1D7E74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g297c4c05eb7_0_754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1F887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</p:grpSp>
      <p:sp>
        <p:nvSpPr>
          <p:cNvPr id="377" name="Google Shape;377;g297c4c05eb7_0_754"/>
          <p:cNvSpPr/>
          <p:nvPr/>
        </p:nvSpPr>
        <p:spPr>
          <a:xfrm>
            <a:off x="6095995" y="1562270"/>
            <a:ext cx="39615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rPr>
              <a:t>People who are hospitalized, people living with chronic health conditions, people living with mental illness or substance use, people with disabilities</a:t>
            </a:r>
            <a:endParaRPr sz="1100">
              <a:solidFill>
                <a:srgbClr val="1B786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8" name="Google Shape;378;g297c4c05eb7_0_754"/>
          <p:cNvSpPr/>
          <p:nvPr/>
        </p:nvSpPr>
        <p:spPr>
          <a:xfrm>
            <a:off x="2194738" y="5107150"/>
            <a:ext cx="797700" cy="746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g297c4c05eb7_0_754"/>
          <p:cNvSpPr/>
          <p:nvPr/>
        </p:nvSpPr>
        <p:spPr>
          <a:xfrm>
            <a:off x="2194738" y="4234225"/>
            <a:ext cx="797700" cy="746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g297c4c05eb7_0_754"/>
          <p:cNvSpPr/>
          <p:nvPr/>
        </p:nvSpPr>
        <p:spPr>
          <a:xfrm>
            <a:off x="2194738" y="3362263"/>
            <a:ext cx="797700" cy="746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g297c4c05eb7_0_754"/>
          <p:cNvSpPr/>
          <p:nvPr/>
        </p:nvSpPr>
        <p:spPr>
          <a:xfrm>
            <a:off x="2194738" y="2487500"/>
            <a:ext cx="797700" cy="746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g297c4c05eb7_0_754"/>
          <p:cNvSpPr/>
          <p:nvPr/>
        </p:nvSpPr>
        <p:spPr>
          <a:xfrm>
            <a:off x="2194738" y="1615125"/>
            <a:ext cx="797700" cy="746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3" name="Google Shape;383;g297c4c05eb7_0_7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0225" y="2527163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g297c4c05eb7_0_7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0225" y="1654013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g297c4c05eb7_0_7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60225" y="3401938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g297c4c05eb7_0_7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50700" y="5180175"/>
            <a:ext cx="685800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g297c4c05eb7_0_75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60225" y="4273900"/>
            <a:ext cx="666750" cy="66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"/>
          <p:cNvSpPr txBox="1"/>
          <p:nvPr>
            <p:ph idx="12" type="sldNum"/>
          </p:nvPr>
        </p:nvSpPr>
        <p:spPr>
          <a:xfrm>
            <a:off x="8756534" y="6492504"/>
            <a:ext cx="27364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>
                <a:solidFill>
                  <a:srgbClr val="B5B5B5"/>
                </a:solidFill>
              </a:rPr>
              <a:t>‹#›</a:t>
            </a:fld>
            <a:endParaRPr>
              <a:solidFill>
                <a:srgbClr val="B5B5B5"/>
              </a:solidFill>
            </a:endParaRPr>
          </a:p>
        </p:txBody>
      </p:sp>
      <p:sp>
        <p:nvSpPr>
          <p:cNvPr id="394" name="Google Shape;394;p4"/>
          <p:cNvSpPr txBox="1"/>
          <p:nvPr/>
        </p:nvSpPr>
        <p:spPr>
          <a:xfrm>
            <a:off x="178625" y="233825"/>
            <a:ext cx="1131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Respiratory illnesses (COVID, flu, &amp; RSV)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4"/>
          <p:cNvSpPr/>
          <p:nvPr/>
        </p:nvSpPr>
        <p:spPr>
          <a:xfrm>
            <a:off x="708592" y="1200692"/>
            <a:ext cx="7228045" cy="351000"/>
          </a:xfrm>
          <a:prstGeom prst="roundRect">
            <a:avLst>
              <a:gd fmla="val 16667" name="adj"/>
            </a:avLst>
          </a:prstGeom>
          <a:solidFill>
            <a:srgbClr val="4372C3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4"/>
          <p:cNvSpPr txBox="1"/>
          <p:nvPr/>
        </p:nvSpPr>
        <p:spPr>
          <a:xfrm>
            <a:off x="725726" y="1217826"/>
            <a:ext cx="7193777" cy="316732"/>
          </a:xfrm>
          <a:prstGeom prst="rect">
            <a:avLst/>
          </a:prstGeom>
          <a:noFill/>
          <a:ln>
            <a:noFill/>
          </a:ln>
        </p:spPr>
        <p:txBody>
          <a:bodyPr anchorCtr="0" anchor="ctr" bIns="57150" lIns="57150" spcFirstLastPara="1" rIns="57150" wrap="square" tIns="571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Health Impact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4"/>
          <p:cNvSpPr/>
          <p:nvPr/>
        </p:nvSpPr>
        <p:spPr>
          <a:xfrm>
            <a:off x="708592" y="1551692"/>
            <a:ext cx="7228045" cy="9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4"/>
          <p:cNvSpPr txBox="1"/>
          <p:nvPr/>
        </p:nvSpPr>
        <p:spPr>
          <a:xfrm>
            <a:off x="708592" y="1551692"/>
            <a:ext cx="7228045" cy="9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950" lIns="229475" spcFirstLastPara="1" rIns="78225" wrap="square" tIns="13950">
            <a:noAutofit/>
          </a:bodyPr>
          <a:lstStyle/>
          <a:p>
            <a:pPr indent="-88900" lvl="1" marL="571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/>
              <a:t>COVID, flu, and RSV can </a:t>
            </a:r>
            <a:r>
              <a:rPr b="0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cause mild to severe illness, and at times can lead to death.</a:t>
            </a:r>
            <a:endParaRPr/>
          </a:p>
          <a:p>
            <a:pPr indent="-88900" lvl="1" marL="571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/>
              <a:t>Anyone can get severe illness, but some people are at higher risk. </a:t>
            </a:r>
            <a:endParaRPr/>
          </a:p>
        </p:txBody>
      </p:sp>
      <p:sp>
        <p:nvSpPr>
          <p:cNvPr id="399" name="Google Shape;399;p4"/>
          <p:cNvSpPr/>
          <p:nvPr/>
        </p:nvSpPr>
        <p:spPr>
          <a:xfrm>
            <a:off x="708592" y="2164292"/>
            <a:ext cx="7227900" cy="351000"/>
          </a:xfrm>
          <a:prstGeom prst="roundRect">
            <a:avLst>
              <a:gd fmla="val 16667" name="adj"/>
            </a:avLst>
          </a:prstGeom>
          <a:solidFill>
            <a:srgbClr val="4372C3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4"/>
          <p:cNvSpPr txBox="1"/>
          <p:nvPr/>
        </p:nvSpPr>
        <p:spPr>
          <a:xfrm>
            <a:off x="725725" y="2181425"/>
            <a:ext cx="64434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7150" lIns="57150" spcFirstLastPara="1" rIns="57150" wrap="square" tIns="571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Populations Especially Affected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4"/>
          <p:cNvSpPr/>
          <p:nvPr/>
        </p:nvSpPr>
        <p:spPr>
          <a:xfrm>
            <a:off x="708592" y="2896292"/>
            <a:ext cx="7228045" cy="978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4"/>
          <p:cNvSpPr txBox="1"/>
          <p:nvPr/>
        </p:nvSpPr>
        <p:spPr>
          <a:xfrm>
            <a:off x="708592" y="2591492"/>
            <a:ext cx="7227900" cy="9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229475" spcFirstLastPara="1" rIns="106675" wrap="square" tIns="19050">
            <a:noAutofit/>
          </a:bodyPr>
          <a:lstStyle/>
          <a:p>
            <a:pPr indent="-127000" lvl="1" marL="1143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Senior</a:t>
            </a:r>
            <a:r>
              <a:rPr lang="en-US"/>
              <a:t> citizens (COVID, flu, RSV)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0" lvl="1" marL="114300" marR="0" rtl="0" algn="l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Babies and children younger than </a:t>
            </a:r>
            <a:r>
              <a:rPr lang="en-US"/>
              <a:t>5 (flu, RSV)</a:t>
            </a:r>
            <a:endParaRPr/>
          </a:p>
          <a:p>
            <a:pPr indent="-127000" lvl="1" marL="114300" marR="0" rtl="0" algn="l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Pregnant women (COVID, flu)</a:t>
            </a:r>
            <a:endParaRPr/>
          </a:p>
          <a:p>
            <a:pPr indent="-127000" lvl="1" marL="114300" marR="0" rtl="0" algn="l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>
                <a:solidFill>
                  <a:schemeClr val="dk1"/>
                </a:solidFill>
              </a:rPr>
              <a:t>P</a:t>
            </a:r>
            <a:r>
              <a:rPr lang="en-US">
                <a:solidFill>
                  <a:schemeClr val="dk1"/>
                </a:solidFill>
              </a:rPr>
              <a:t>eople of any age with underlying health conditions or who are immunocompromised (COVID, flu, RSV)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4"/>
          <p:cNvSpPr/>
          <p:nvPr/>
        </p:nvSpPr>
        <p:spPr>
          <a:xfrm>
            <a:off x="708592" y="3798168"/>
            <a:ext cx="7227900" cy="351000"/>
          </a:xfrm>
          <a:prstGeom prst="roundRect">
            <a:avLst>
              <a:gd fmla="val 16667" name="adj"/>
            </a:avLst>
          </a:prstGeom>
          <a:solidFill>
            <a:srgbClr val="4372C3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4"/>
          <p:cNvSpPr txBox="1"/>
          <p:nvPr/>
        </p:nvSpPr>
        <p:spPr>
          <a:xfrm>
            <a:off x="725725" y="3815300"/>
            <a:ext cx="63897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7150" lIns="57150" spcFirstLastPara="1" rIns="57150" wrap="square" tIns="571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Action Plan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4"/>
          <p:cNvSpPr/>
          <p:nvPr/>
        </p:nvSpPr>
        <p:spPr>
          <a:xfrm>
            <a:off x="708592" y="4225368"/>
            <a:ext cx="7228045" cy="1459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4"/>
          <p:cNvSpPr txBox="1"/>
          <p:nvPr/>
        </p:nvSpPr>
        <p:spPr>
          <a:xfrm>
            <a:off x="708600" y="4225378"/>
            <a:ext cx="7227900" cy="21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229475" spcFirstLastPara="1" rIns="106675" wrap="square" tIns="19050">
            <a:noAutofit/>
          </a:bodyPr>
          <a:lstStyle/>
          <a:p>
            <a:pPr indent="-127000" lvl="1" marL="1143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Host flu/COVID vaccine clinics (~2 per month), </a:t>
            </a:r>
            <a:r>
              <a:rPr lang="en-US"/>
              <a:t>share information about where to get the RSV vaccine,</a:t>
            </a:r>
            <a:r>
              <a:rPr b="0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coordinate </a:t>
            </a:r>
            <a:r>
              <a:rPr lang="en-US"/>
              <a:t>vaccines </a:t>
            </a:r>
            <a:r>
              <a:rPr b="0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homebound residents.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0" lvl="1" marL="114300" marR="0" rtl="0" algn="l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Offer infection control training at long-term care facilities.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0" lvl="1" marL="114300" marR="0" rtl="0" algn="l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/>
              <a:t>Distribute </a:t>
            </a:r>
            <a:r>
              <a:rPr b="0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prevention messages through various channel</a:t>
            </a:r>
            <a:r>
              <a:rPr lang="en-US"/>
              <a:t>s, including Hillsborough Health Collaborative partners, </a:t>
            </a:r>
            <a:r>
              <a:rPr lang="en-US">
                <a:solidFill>
                  <a:schemeClr val="dk1"/>
                </a:solidFill>
              </a:rPr>
              <a:t>the weekly Mayor’s e-newsletter, the HTPS school district newsletter, </a:t>
            </a:r>
            <a:r>
              <a:rPr lang="en-US">
                <a:solidFill>
                  <a:schemeClr val="dk1"/>
                </a:solidFill>
              </a:rPr>
              <a:t>Facebook, </a:t>
            </a:r>
            <a:r>
              <a:rPr lang="en-US">
                <a:solidFill>
                  <a:schemeClr val="dk1"/>
                </a:solidFill>
              </a:rPr>
              <a:t>digital display board in the Municipal Building, and community events such as the Rotary Fair.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0" lvl="1" marL="114300" marR="0" rtl="0" algn="l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Distribute COVID</a:t>
            </a:r>
            <a:r>
              <a:rPr lang="en-US"/>
              <a:t> test kits t</a:t>
            </a:r>
            <a:r>
              <a:rPr b="0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</a:t>
            </a:r>
            <a:r>
              <a:rPr lang="en-US"/>
              <a:t>populations who may have trouble accessing them.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7" name="Google Shape;407;p4"/>
          <p:cNvPicPr preferRelativeResize="0"/>
          <p:nvPr/>
        </p:nvPicPr>
        <p:blipFill rotWithShape="1">
          <a:blip r:embed="rId3">
            <a:alphaModFix/>
          </a:blip>
          <a:srcRect b="46789" l="2145" r="56598" t="13027"/>
          <a:stretch/>
        </p:blipFill>
        <p:spPr>
          <a:xfrm>
            <a:off x="8279675" y="1749450"/>
            <a:ext cx="3477025" cy="338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6"/>
          <p:cNvSpPr txBox="1"/>
          <p:nvPr>
            <p:ph idx="12" type="sldNum"/>
          </p:nvPr>
        </p:nvSpPr>
        <p:spPr>
          <a:xfrm>
            <a:off x="8756534" y="6492504"/>
            <a:ext cx="27364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>
                <a:solidFill>
                  <a:srgbClr val="B5B5B5"/>
                </a:solidFill>
              </a:rPr>
              <a:t>‹#›</a:t>
            </a:fld>
            <a:endParaRPr>
              <a:solidFill>
                <a:srgbClr val="B5B5B5"/>
              </a:solidFill>
            </a:endParaRPr>
          </a:p>
        </p:txBody>
      </p:sp>
      <p:sp>
        <p:nvSpPr>
          <p:cNvPr id="414" name="Google Shape;414;p6"/>
          <p:cNvSpPr txBox="1"/>
          <p:nvPr/>
        </p:nvSpPr>
        <p:spPr>
          <a:xfrm>
            <a:off x="178625" y="233825"/>
            <a:ext cx="1131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Tickborne </a:t>
            </a: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Disease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6"/>
          <p:cNvSpPr/>
          <p:nvPr/>
        </p:nvSpPr>
        <p:spPr>
          <a:xfrm>
            <a:off x="669001" y="1195964"/>
            <a:ext cx="7280700" cy="397800"/>
          </a:xfrm>
          <a:prstGeom prst="roundRect">
            <a:avLst>
              <a:gd fmla="val 16667" name="adj"/>
            </a:avLst>
          </a:prstGeom>
          <a:solidFill>
            <a:srgbClr val="4372C3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6"/>
          <p:cNvSpPr txBox="1"/>
          <p:nvPr/>
        </p:nvSpPr>
        <p:spPr>
          <a:xfrm>
            <a:off x="688420" y="1215383"/>
            <a:ext cx="72417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750" lIns="64750" spcFirstLastPara="1" rIns="64750" wrap="square" tIns="647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Health Impact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6"/>
          <p:cNvSpPr/>
          <p:nvPr/>
        </p:nvSpPr>
        <p:spPr>
          <a:xfrm>
            <a:off x="669001" y="1593764"/>
            <a:ext cx="7280700" cy="13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6"/>
          <p:cNvSpPr txBox="1"/>
          <p:nvPr/>
        </p:nvSpPr>
        <p:spPr>
          <a:xfrm>
            <a:off x="669001" y="1593764"/>
            <a:ext cx="7280700" cy="13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21575" lIns="231150" spcFirstLastPara="1" rIns="120900" wrap="square" tIns="21575">
            <a:noAutofit/>
          </a:bodyPr>
          <a:lstStyle/>
          <a:p>
            <a:pPr indent="-120650" lvl="1" marL="114300" marR="0" rtl="0" algn="l">
              <a:lnSpc>
                <a:spcPct val="90000"/>
              </a:lnSpc>
              <a:spcBef>
                <a:spcPts val="2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/>
              <a:t>Lyme disease is the most common tickborne disease. In 2021, NJ had the most cases of lyme disease in the U.S., and the third highest rate by population.</a:t>
            </a:r>
            <a:endParaRPr/>
          </a:p>
          <a:p>
            <a:pPr indent="-120650" lvl="1" marL="114300" marR="0" rtl="0" algn="l">
              <a:lnSpc>
                <a:spcPct val="90000"/>
              </a:lnSpc>
              <a:spcBef>
                <a:spcPts val="2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/>
              <a:t>If left untreated, lyme disease can spread to joints, the heart, and the nervous system.</a:t>
            </a:r>
            <a:endParaRPr/>
          </a:p>
          <a:p>
            <a:pPr indent="-120650" lvl="1" marL="114300" marR="0" rtl="0" algn="l">
              <a:lnSpc>
                <a:spcPct val="90000"/>
              </a:lnSpc>
              <a:spcBef>
                <a:spcPts val="2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/>
              <a:t>In addition to the human health impact, tickborne diseases pose a serious health threat to dogs and cats.</a:t>
            </a:r>
            <a:endParaRPr/>
          </a:p>
        </p:txBody>
      </p:sp>
      <p:sp>
        <p:nvSpPr>
          <p:cNvPr id="419" name="Google Shape;419;p6"/>
          <p:cNvSpPr/>
          <p:nvPr/>
        </p:nvSpPr>
        <p:spPr>
          <a:xfrm>
            <a:off x="669001" y="2854784"/>
            <a:ext cx="7280700" cy="397800"/>
          </a:xfrm>
          <a:prstGeom prst="roundRect">
            <a:avLst>
              <a:gd fmla="val 16667" name="adj"/>
            </a:avLst>
          </a:prstGeom>
          <a:solidFill>
            <a:srgbClr val="4372C3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6"/>
          <p:cNvSpPr txBox="1"/>
          <p:nvPr/>
        </p:nvSpPr>
        <p:spPr>
          <a:xfrm>
            <a:off x="688424" y="2874200"/>
            <a:ext cx="61044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750" lIns="64750" spcFirstLastPara="1" rIns="64750" wrap="square" tIns="647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Populations Especially Affected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6"/>
          <p:cNvSpPr/>
          <p:nvPr/>
        </p:nvSpPr>
        <p:spPr>
          <a:xfrm>
            <a:off x="669001" y="3328784"/>
            <a:ext cx="7280700" cy="77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6"/>
          <p:cNvSpPr txBox="1"/>
          <p:nvPr/>
        </p:nvSpPr>
        <p:spPr>
          <a:xfrm>
            <a:off x="669001" y="3252584"/>
            <a:ext cx="7280700" cy="7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21575" lIns="231150" spcFirstLastPara="1" rIns="120900" wrap="square" tIns="21575">
            <a:noAutofit/>
          </a:bodyPr>
          <a:lstStyle/>
          <a:p>
            <a:pPr indent="-120650" lvl="1" marL="1143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/>
              <a:t>Adults and children </a:t>
            </a:r>
            <a:r>
              <a:rPr b="0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who spend time outdoors – working, hiking, or playing in grassy or wooded environments. 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0650" lvl="1" marL="114300" marR="0" rtl="0" algn="l">
              <a:lnSpc>
                <a:spcPct val="90000"/>
              </a:lnSpc>
              <a:spcBef>
                <a:spcPts val="2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/>
              <a:t>In Somerset County, ticks are active year-round, with the greatest risk of spreading disease in the spring and early summer.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6"/>
          <p:cNvSpPr/>
          <p:nvPr/>
        </p:nvSpPr>
        <p:spPr>
          <a:xfrm>
            <a:off x="669001" y="4255364"/>
            <a:ext cx="7280700" cy="397800"/>
          </a:xfrm>
          <a:prstGeom prst="roundRect">
            <a:avLst>
              <a:gd fmla="val 16667" name="adj"/>
            </a:avLst>
          </a:prstGeom>
          <a:solidFill>
            <a:srgbClr val="4372C3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6"/>
          <p:cNvSpPr txBox="1"/>
          <p:nvPr/>
        </p:nvSpPr>
        <p:spPr>
          <a:xfrm>
            <a:off x="688420" y="4274783"/>
            <a:ext cx="72417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750" lIns="64750" spcFirstLastPara="1" rIns="64750" wrap="square" tIns="647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Action Plan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6"/>
          <p:cNvSpPr/>
          <p:nvPr/>
        </p:nvSpPr>
        <p:spPr>
          <a:xfrm>
            <a:off x="669001" y="4500764"/>
            <a:ext cx="7280700" cy="11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6"/>
          <p:cNvSpPr txBox="1"/>
          <p:nvPr/>
        </p:nvSpPr>
        <p:spPr>
          <a:xfrm>
            <a:off x="669000" y="4729375"/>
            <a:ext cx="7520700" cy="11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1575" lIns="231150" spcFirstLastPara="1" rIns="120900" wrap="square" tIns="21575">
            <a:noAutofit/>
          </a:bodyPr>
          <a:lstStyle/>
          <a:p>
            <a:pPr indent="-120650" lvl="1" marL="114300" marR="0" rtl="0" algn="l">
              <a:lnSpc>
                <a:spcPct val="90000"/>
              </a:lnSpc>
              <a:spcBef>
                <a:spcPts val="260"/>
              </a:spcBef>
              <a:spcAft>
                <a:spcPts val="0"/>
              </a:spcAft>
              <a:buSzPts val="1400"/>
              <a:buChar char="•"/>
            </a:pPr>
            <a:r>
              <a:rPr lang="en-US">
                <a:solidFill>
                  <a:schemeClr val="dk1"/>
                </a:solidFill>
              </a:rPr>
              <a:t>Update the health department website with information on preventing tick bites, removing ticks, and other tick-related resources.</a:t>
            </a:r>
            <a:endParaRPr>
              <a:solidFill>
                <a:schemeClr val="dk1"/>
              </a:solidFill>
            </a:endParaRPr>
          </a:p>
          <a:p>
            <a:pPr indent="-120650" lvl="1" marL="114300" marR="0" rtl="0" algn="l">
              <a:lnSpc>
                <a:spcPct val="90000"/>
              </a:lnSpc>
              <a:spcBef>
                <a:spcPts val="260"/>
              </a:spcBef>
              <a:spcAft>
                <a:spcPts val="0"/>
              </a:spcAft>
              <a:buSzPts val="1400"/>
              <a:buChar char="•"/>
            </a:pPr>
            <a:r>
              <a:rPr lang="en-US">
                <a:solidFill>
                  <a:schemeClr val="dk1"/>
                </a:solidFill>
              </a:rPr>
              <a:t>Post tick prevention signs at outdoor spots where ticks are common (e.g. walking paths).</a:t>
            </a:r>
            <a:endParaRPr>
              <a:solidFill>
                <a:schemeClr val="dk1"/>
              </a:solidFill>
            </a:endParaRPr>
          </a:p>
          <a:p>
            <a:pPr indent="-120650" lvl="1" marL="114300" marR="0" rtl="0" algn="l">
              <a:lnSpc>
                <a:spcPct val="90000"/>
              </a:lnSpc>
              <a:spcBef>
                <a:spcPts val="260"/>
              </a:spcBef>
              <a:spcAft>
                <a:spcPts val="0"/>
              </a:spcAft>
              <a:buSzPts val="1400"/>
              <a:buChar char="•"/>
            </a:pPr>
            <a:r>
              <a:rPr lang="en-US">
                <a:solidFill>
                  <a:schemeClr val="dk1"/>
                </a:solidFill>
              </a:rPr>
              <a:t>Distribute prevention messages through various channels, including Hillsborough Health Collaborative partners, the weekly Mayor’s e-newsletter, the HTPS school district newsletter, Facebook, digital display board in the Municipal Building, and community events such as the Rotary Fair.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7" name="Google Shape;427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96975" y="1608550"/>
            <a:ext cx="3131298" cy="405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1"/>
          <p:cNvSpPr txBox="1"/>
          <p:nvPr>
            <p:ph type="title"/>
          </p:nvPr>
        </p:nvSpPr>
        <p:spPr>
          <a:xfrm>
            <a:off x="838200" y="93887"/>
            <a:ext cx="105156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/>
              <a:t>Overall Action Plan</a:t>
            </a:r>
            <a:endParaRPr/>
          </a:p>
        </p:txBody>
      </p:sp>
      <p:sp>
        <p:nvSpPr>
          <p:cNvPr id="434" name="Google Shape;434;p91"/>
          <p:cNvSpPr txBox="1"/>
          <p:nvPr>
            <p:ph idx="1" type="body"/>
          </p:nvPr>
        </p:nvSpPr>
        <p:spPr>
          <a:xfrm>
            <a:off x="338074" y="1449650"/>
            <a:ext cx="10697100" cy="54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4947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Improve access to testing, vaccines, and disease monitoring</a:t>
            </a:r>
            <a:endParaRPr sz="22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Distribute COVID test kits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Distribute information about local testing and vaccine access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Coordinate vaccine access through clinics and homebound visits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 CDRSS database for infectious disease monitoring and investigation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4947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Community outreach</a:t>
            </a:r>
            <a:endParaRPr sz="2200"/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Update resource directory and promote linkages to primary care and support services</a:t>
            </a:r>
            <a:b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(e.g. childcare, SNAP)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Distribute health education materials through diverse channels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Table at community events (e.g. Rotary Fair, Green Living and Wellness Fair)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Improve communication about existing resources and services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4947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Partnerships with local stakeholders</a:t>
            </a:r>
            <a:endParaRPr sz="2200"/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Facilitate monthly Hillsborough Health Collaborative meetings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Partner with library to offer and promote more ESL classes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5" name="Google Shape;435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26101" y="1143001"/>
            <a:ext cx="32004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cf736a3891_0_122"/>
          <p:cNvSpPr txBox="1"/>
          <p:nvPr/>
        </p:nvSpPr>
        <p:spPr>
          <a:xfrm>
            <a:off x="2503500" y="5008391"/>
            <a:ext cx="7185000" cy="13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Questions? Please contact:</a:t>
            </a:r>
            <a:endParaRPr b="0" i="0" sz="16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Hillsborough Community Outreach Team</a:t>
            </a:r>
            <a:endParaRPr b="0" i="0" sz="16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Libre Franklin"/>
                <a:ea typeface="Libre Franklin"/>
                <a:cs typeface="Libre Franklin"/>
                <a:sym typeface="Libre Franklin"/>
              </a:rPr>
              <a:t>908-369-5652</a:t>
            </a:r>
            <a:endParaRPr b="0" i="0" sz="16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600" u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healthcollaborative</a:t>
            </a:r>
            <a:r>
              <a:rPr b="0" i="0" lang="en-US" sz="1600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@hillsborough-nj.org</a:t>
            </a:r>
            <a:endParaRPr b="0" i="0" sz="16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442" name="Google Shape;442;gcf736a3891_0_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87174" y="4111140"/>
            <a:ext cx="2339674" cy="20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gcf736a3891_0_1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126" y="4319101"/>
            <a:ext cx="1996273" cy="1818427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gcf736a3891_0_122"/>
          <p:cNvSpPr txBox="1"/>
          <p:nvPr/>
        </p:nvSpPr>
        <p:spPr>
          <a:xfrm>
            <a:off x="838200" y="93887"/>
            <a:ext cx="105156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Thank you!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5" name="Google Shape;445;gcf736a3891_0_1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3506" y="1077287"/>
            <a:ext cx="3698568" cy="3778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eme-Covid-Vax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2021-01-16T16:40:21Z</dcterms:created>
  <dc:creator>Stetler, Katie (DPH)</dc:creator>
</cp:coreProperties>
</file>